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82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7" r:id="rId5"/>
    <p:sldId id="291" r:id="rId6"/>
    <p:sldId id="309" r:id="rId7"/>
    <p:sldId id="308" r:id="rId8"/>
    <p:sldId id="292" r:id="rId9"/>
    <p:sldId id="328" r:id="rId10"/>
    <p:sldId id="329" r:id="rId11"/>
    <p:sldId id="330" r:id="rId12"/>
    <p:sldId id="310" r:id="rId13"/>
    <p:sldId id="295" r:id="rId14"/>
    <p:sldId id="311" r:id="rId15"/>
    <p:sldId id="296" r:id="rId16"/>
    <p:sldId id="312" r:id="rId17"/>
    <p:sldId id="314" r:id="rId18"/>
    <p:sldId id="315" r:id="rId19"/>
    <p:sldId id="284" r:id="rId20"/>
    <p:sldId id="276" r:id="rId21"/>
    <p:sldId id="289" r:id="rId22"/>
    <p:sldId id="280" r:id="rId23"/>
    <p:sldId id="317" r:id="rId24"/>
    <p:sldId id="269" r:id="rId25"/>
    <p:sldId id="318" r:id="rId26"/>
    <p:sldId id="262" r:id="rId27"/>
    <p:sldId id="320" r:id="rId28"/>
    <p:sldId id="321" r:id="rId29"/>
    <p:sldId id="261" r:id="rId30"/>
    <p:sldId id="332" r:id="rId31"/>
    <p:sldId id="316" r:id="rId32"/>
    <p:sldId id="322" r:id="rId33"/>
    <p:sldId id="323" r:id="rId34"/>
    <p:sldId id="331" r:id="rId35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rgbClr val="0000CC"/>
        </a:solidFill>
        <a:latin typeface="Arial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77E38"/>
    <a:srgbClr val="000000"/>
    <a:srgbClr val="FF0066"/>
    <a:srgbClr val="CC3300"/>
    <a:srgbClr val="C0C0C0"/>
    <a:srgbClr val="000099"/>
    <a:srgbClr val="3399FF"/>
    <a:srgbClr val="0099CC"/>
    <a:srgbClr val="00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 autoAdjust="0"/>
    <p:restoredTop sz="80058" autoAdjust="0"/>
  </p:normalViewPr>
  <p:slideViewPr>
    <p:cSldViewPr>
      <p:cViewPr varScale="1">
        <p:scale>
          <a:sx n="93" d="100"/>
          <a:sy n="93" d="100"/>
        </p:scale>
        <p:origin x="-12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720" y="-104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B40BC-DFF5-F044-BA06-F90A428CC11F}" type="datetimeFigureOut">
              <a:rPr lang="fr-FR" smtClean="0"/>
              <a:pPr/>
              <a:t>13/07/12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9F1E-EC41-C84E-BF01-12C156C9BEC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l" defTabSz="957263"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l" defTabSz="957263"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fld id="{E39538B1-E9F9-264B-B285-93FE66F140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8F0383-5F86-8749-81AB-77072C4139AC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95A4B-FBB1-D445-89EB-ADE0E28CDB5B}" type="slidenum">
              <a:rPr lang="en-US"/>
              <a:pPr/>
              <a:t>3</a:t>
            </a:fld>
            <a:endParaRPr lang="en-US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C2F6C-8A57-E647-97CF-A3DCEF480D83}" type="slidenum">
              <a:rPr lang="en-US"/>
              <a:pPr/>
              <a:t>4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1270"/>
            <a:ext cx="5852160" cy="431947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" pitchFamily="-6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280DA-C40C-7541-9CCD-5E1F015887E7}" type="slidenum">
              <a:rPr lang="en-US"/>
              <a:pPr/>
              <a:t>23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r>
              <a:rPr lang="en-US" dirty="0" smtClean="0"/>
              <a:t>Cartoon of observational technique.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Red</a:t>
            </a:r>
            <a:r>
              <a:rPr lang="fr-FR" dirty="0" smtClean="0"/>
              <a:t> line </a:t>
            </a:r>
            <a:r>
              <a:rPr lang="fr-FR" dirty="0" err="1" smtClean="0"/>
              <a:t>is</a:t>
            </a:r>
            <a:r>
              <a:rPr lang="fr-FR" dirty="0" smtClean="0"/>
              <a:t> model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Miller-Ricci</a:t>
            </a:r>
            <a:r>
              <a:rPr lang="fr-FR" dirty="0" smtClean="0"/>
              <a:t> &amp; </a:t>
            </a:r>
            <a:r>
              <a:rPr lang="fr-FR" dirty="0" err="1" smtClean="0"/>
              <a:t>Forthner</a:t>
            </a:r>
            <a:r>
              <a:rPr lang="fr-FR" dirty="0" smtClean="0"/>
              <a:t> (2010).</a:t>
            </a:r>
          </a:p>
          <a:p>
            <a:r>
              <a:rPr lang="fr-FR" dirty="0" smtClean="0"/>
              <a:t>Black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extracted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spectrum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Grey </a:t>
            </a:r>
            <a:r>
              <a:rPr lang="fr-FR" baseline="0" dirty="0" err="1" smtClean="0"/>
              <a:t>envelope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one sigma </a:t>
            </a:r>
            <a:r>
              <a:rPr lang="fr-FR" baseline="0" dirty="0" err="1" smtClean="0"/>
              <a:t>error</a:t>
            </a:r>
            <a:r>
              <a:rPr lang="fr-FR" baseline="0" dirty="0" smtClean="0"/>
              <a:t> bar.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538B1-E9F9-264B-B285-93FE66F140D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 descr="jwst_circle_design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33"/>
          <p:cNvSpPr>
            <a:spLocks noChangeArrowheads="1"/>
          </p:cNvSpPr>
          <p:nvPr userDrawn="1"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Rectangle 1035"/>
          <p:cNvSpPr>
            <a:spLocks noChangeArrowheads="1"/>
          </p:cNvSpPr>
          <p:nvPr userDrawn="1"/>
        </p:nvSpPr>
        <p:spPr bwMode="auto">
          <a:xfrm>
            <a:off x="0" y="8382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7" name="Picture 1048" descr="csa_logo_smal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76200"/>
            <a:ext cx="7191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9" name="Picture 11" descr="COM_DEV_Logo_2_colour_version_72dpi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6400800"/>
            <a:ext cx="14478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udm 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6324600"/>
            <a:ext cx="9144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NRC Logo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64770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 userDrawn="1"/>
        </p:nvSpPr>
        <p:spPr>
          <a:xfrm>
            <a:off x="0" y="6273800"/>
            <a:ext cx="4572000" cy="5842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>
                <a:solidFill>
                  <a:schemeClr val="tx1"/>
                </a:solidFill>
              </a:rPr>
              <a:t>FGS NIRISS CDR – Oct 19 &amp; 20, 2011</a:t>
            </a:r>
          </a:p>
          <a:p>
            <a:pPr algn="l"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</a:rPr>
              <a:t>© Copyright 2011 Her Majesty the Queen in Right of Canada</a:t>
            </a:r>
          </a:p>
          <a:p>
            <a:pPr algn="l"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</a:rPr>
              <a:t>Subject to Controlled Goods Regulations of Canada</a:t>
            </a:r>
          </a:p>
        </p:txBody>
      </p:sp>
      <p:pic>
        <p:nvPicPr>
          <p:cNvPr id="13" name="Picture 14" descr="C:\Documents and Settings\eharpell\Desktop\H1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6324600"/>
            <a:ext cx="8382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6"/>
          <p:cNvSpPr txBox="1"/>
          <p:nvPr userDrawn="1"/>
        </p:nvSpPr>
        <p:spPr>
          <a:xfrm>
            <a:off x="3810000" y="6473825"/>
            <a:ext cx="1143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b="1" dirty="0" err="1">
                <a:solidFill>
                  <a:srgbClr val="000000"/>
                </a:solidFill>
                <a:latin typeface="Arial" charset="0"/>
              </a:rPr>
              <a:t>STScI</a:t>
            </a:r>
            <a:endParaRPr lang="en-CA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477000"/>
            <a:ext cx="12954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AC1D3A-82E4-944A-8486-D5A5532A7D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477000"/>
            <a:ext cx="1295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2BA4D9-B896-FB4C-B3F2-3041457DE6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286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9" name="Picture 7" descr="jwst_circle_design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031" name="Picture 11" descr="COM_DEV_Logo_2_colour_version_72dpi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6400800"/>
            <a:ext cx="14478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0" y="8382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033" name="Picture 13" descr="udm Logo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6324600"/>
            <a:ext cx="9144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4" descr="NRC Logo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64770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1" descr="csa_logo_small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305800" y="76200"/>
            <a:ext cx="7191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 userDrawn="1"/>
        </p:nvSpPr>
        <p:spPr>
          <a:xfrm>
            <a:off x="0" y="6400800"/>
            <a:ext cx="4572000" cy="276999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chemeClr val="tx1"/>
                </a:solidFill>
              </a:rPr>
              <a:t>SPIE</a:t>
            </a:r>
            <a:r>
              <a:rPr lang="en-US" sz="1200" baseline="0" dirty="0" smtClean="0">
                <a:solidFill>
                  <a:schemeClr val="tx1"/>
                </a:solidFill>
              </a:rPr>
              <a:t> 6 July 2012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37" name="Picture 14" descr="C:\Documents and Settings\eharpell\Desktop\H1.jp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3505200" y="6324600"/>
            <a:ext cx="8382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 userDrawn="1"/>
        </p:nvSpPr>
        <p:spPr>
          <a:xfrm>
            <a:off x="3810000" y="6473825"/>
            <a:ext cx="1143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b="1" dirty="0" err="1">
                <a:solidFill>
                  <a:srgbClr val="000000"/>
                </a:solidFill>
                <a:latin typeface="Arial" charset="0"/>
              </a:rPr>
              <a:t>STScI</a:t>
            </a:r>
            <a:endParaRPr lang="en-CA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rgbClr val="000099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>
          <a:solidFill>
            <a:srgbClr val="000099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99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99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EE546-2E0E-E245-8453-6FF80AE8BCF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077" name="Group 4"/>
          <p:cNvGrpSpPr>
            <a:grpSpLocks/>
          </p:cNvGrpSpPr>
          <p:nvPr/>
        </p:nvGrpSpPr>
        <p:grpSpPr bwMode="auto">
          <a:xfrm>
            <a:off x="0" y="914400"/>
            <a:ext cx="990600" cy="5334000"/>
            <a:chOff x="0" y="576"/>
            <a:chExt cx="624" cy="3392"/>
          </a:xfrm>
        </p:grpSpPr>
        <p:sp>
          <p:nvSpPr>
            <p:cNvPr id="3080" name="Rectangle 5"/>
            <p:cNvSpPr>
              <a:spLocks noChangeArrowheads="1"/>
            </p:cNvSpPr>
            <p:nvPr/>
          </p:nvSpPr>
          <p:spPr bwMode="auto">
            <a:xfrm>
              <a:off x="0" y="576"/>
              <a:ext cx="624" cy="3392"/>
            </a:xfrm>
            <a:prstGeom prst="rect">
              <a:avLst/>
            </a:prstGeom>
            <a:gradFill rotWithShape="1">
              <a:gsLst>
                <a:gs pos="0">
                  <a:srgbClr val="000092">
                    <a:alpha val="50000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81" name="WordArt 6"/>
            <p:cNvSpPr>
              <a:spLocks noChangeArrowheads="1" noChangeShapeType="1" noTextEdit="1"/>
            </p:cNvSpPr>
            <p:nvPr/>
          </p:nvSpPr>
          <p:spPr bwMode="auto">
            <a:xfrm rot="-5400000">
              <a:off x="-1308" y="2076"/>
              <a:ext cx="3120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fr-FR" sz="3600" kern="10" spc="720" dirty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2">
                          <a:alpha val="50000"/>
                        </a:srgbClr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effectLst>
                    <a:outerShdw blurRad="63500" dist="46662" dir="3284183" algn="ctr" rotWithShape="0">
                      <a:srgbClr val="4D4D4D">
                        <a:alpha val="79999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JWST FGS</a:t>
              </a:r>
            </a:p>
          </p:txBody>
        </p:sp>
      </p:grpSp>
      <p:sp>
        <p:nvSpPr>
          <p:cNvPr id="16" name="Espace réservé du numéro de diapositive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47800" y="1066800"/>
            <a:ext cx="746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pitchFamily="-83" charset="-128"/>
                <a:cs typeface="ＭＳ Ｐゴシック" pitchFamily="-83" charset="-128"/>
              </a:rPr>
              <a:t>The Fine Guidance Sensor  (FGS)</a:t>
            </a:r>
            <a:b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pitchFamily="-83" charset="-128"/>
                <a:cs typeface="ＭＳ Ｐゴシック" pitchFamily="-83" charset="-128"/>
              </a:rPr>
            </a:b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pitchFamily="-83" charset="-128"/>
                <a:cs typeface="ＭＳ Ｐゴシック" pitchFamily="-83" charset="-128"/>
              </a:rPr>
              <a:t>&amp;</a:t>
            </a:r>
            <a:b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pitchFamily="-83" charset="-128"/>
                <a:cs typeface="ＭＳ Ｐゴシック" pitchFamily="-83" charset="-128"/>
              </a:rPr>
            </a:b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pitchFamily="-83" charset="-128"/>
                <a:cs typeface="ＭＳ Ｐゴシック" pitchFamily="-83" charset="-128"/>
              </a:rPr>
              <a:t>the Near-Infrared Imager and Slitless Spectrograph (NIRISS)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09600" y="3276600"/>
            <a:ext cx="876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latin typeface="Times New Roman" pitchFamily="-83" charset="0"/>
              </a:rPr>
              <a:t>René Doyon,</a:t>
            </a:r>
            <a:r>
              <a:rPr lang="en-US" sz="2400" dirty="0">
                <a:latin typeface="Times New Roman" pitchFamily="-83" charset="0"/>
              </a:rPr>
              <a:t> </a:t>
            </a:r>
            <a:r>
              <a:rPr lang="en-US" sz="2400" dirty="0" err="1">
                <a:latin typeface="Times New Roman" pitchFamily="-83" charset="0"/>
              </a:rPr>
              <a:t>Université</a:t>
            </a:r>
            <a:r>
              <a:rPr lang="en-US" sz="2400" dirty="0">
                <a:latin typeface="Times New Roman" pitchFamily="-83" charset="0"/>
              </a:rPr>
              <a:t> de </a:t>
            </a:r>
            <a:r>
              <a:rPr lang="en-US" sz="2400" dirty="0" smtClean="0">
                <a:latin typeface="Times New Roman" pitchFamily="-83" charset="0"/>
              </a:rPr>
              <a:t>Montréal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400" b="1" dirty="0" smtClean="0">
              <a:latin typeface="Times New Roman" pitchFamily="-83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latin typeface="Times New Roman" pitchFamily="-83" charset="0"/>
              </a:rPr>
              <a:t>&amp; the FGS science team </a:t>
            </a:r>
            <a:r>
              <a:rPr lang="en-US" sz="2400" b="1" dirty="0" smtClean="0">
                <a:latin typeface="Times New Roman" pitchFamily="-83" charset="0"/>
              </a:rPr>
              <a:t/>
            </a:r>
            <a:br>
              <a:rPr lang="en-US" sz="2400" b="1" dirty="0" smtClean="0">
                <a:latin typeface="Times New Roman" pitchFamily="-83" charset="0"/>
              </a:rPr>
            </a:br>
            <a:r>
              <a:rPr lang="en-US" sz="2400" b="1" dirty="0" smtClean="0">
                <a:latin typeface="Times New Roman" pitchFamily="-83" charset="0"/>
              </a:rPr>
              <a:t/>
            </a:r>
            <a:br>
              <a:rPr lang="en-US" sz="2400" b="1" dirty="0" smtClean="0">
                <a:latin typeface="Times New Roman" pitchFamily="-83" charset="0"/>
              </a:rPr>
            </a:br>
            <a:r>
              <a:rPr lang="en-US" sz="2400" dirty="0">
                <a:latin typeface="Arial" pitchFamily="-83" charset="0"/>
              </a:rPr>
              <a:t/>
            </a:r>
            <a:br>
              <a:rPr lang="en-US" sz="2400" dirty="0">
                <a:latin typeface="Arial" pitchFamily="-83" charset="0"/>
              </a:rPr>
            </a:br>
            <a:endParaRPr lang="en-US" sz="2400" dirty="0">
              <a:latin typeface="Arial" pitchFamily="-8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NIRISS </a:t>
            </a:r>
            <a:r>
              <a:rPr lang="fr-FR" sz="2800" dirty="0" err="1" smtClean="0"/>
              <a:t>broad</a:t>
            </a:r>
            <a:r>
              <a:rPr lang="fr-FR" sz="2800" dirty="0" smtClean="0"/>
              <a:t> band </a:t>
            </a:r>
            <a:r>
              <a:rPr lang="fr-FR" sz="2800" dirty="0" err="1" smtClean="0"/>
              <a:t>sensitivity</a:t>
            </a:r>
            <a:r>
              <a:rPr lang="fr-FR" sz="2800" dirty="0" smtClean="0"/>
              <a:t> (10σ, 10</a:t>
            </a:r>
            <a:r>
              <a:rPr lang="fr-FR" sz="2800" baseline="30000" dirty="0" smtClean="0"/>
              <a:t>4</a:t>
            </a:r>
            <a:r>
              <a:rPr lang="fr-FR" sz="2800" baseline="-25000" dirty="0" smtClean="0"/>
              <a:t> </a:t>
            </a:r>
            <a:r>
              <a:rPr lang="fr-FR" sz="2800" dirty="0" smtClean="0"/>
              <a:t>sec)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age 4" descr="NIRISS-BBI-se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0200" y="1435731"/>
            <a:ext cx="6400800" cy="46738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76400" y="1066800"/>
            <a:ext cx="6172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0000"/>
                </a:solidFill>
              </a:rPr>
              <a:t>Very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similar</a:t>
            </a:r>
            <a:r>
              <a:rPr lang="fr-FR" sz="2000" dirty="0" smtClean="0">
                <a:solidFill>
                  <a:srgbClr val="000000"/>
                </a:solidFill>
              </a:rPr>
              <a:t>  </a:t>
            </a:r>
            <a:r>
              <a:rPr lang="fr-FR" sz="2000" dirty="0" err="1" smtClean="0">
                <a:solidFill>
                  <a:srgbClr val="000000"/>
                </a:solidFill>
              </a:rPr>
              <a:t>sensitivity</a:t>
            </a:r>
            <a:r>
              <a:rPr lang="fr-FR" sz="2000" dirty="0" smtClean="0">
                <a:solidFill>
                  <a:srgbClr val="000000"/>
                </a:solidFill>
              </a:rPr>
              <a:t> to </a:t>
            </a:r>
            <a:r>
              <a:rPr lang="fr-FR" sz="2000" dirty="0" err="1" smtClean="0">
                <a:solidFill>
                  <a:srgbClr val="000000"/>
                </a:solidFill>
              </a:rPr>
              <a:t>NIRCam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within</a:t>
            </a:r>
            <a:r>
              <a:rPr lang="fr-FR" sz="2000" dirty="0" smtClean="0">
                <a:solidFill>
                  <a:srgbClr val="000000"/>
                </a:solidFill>
              </a:rPr>
              <a:t> 5-10%</a:t>
            </a:r>
            <a:endParaRPr lang="fr-FR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Wide-Field</a:t>
            </a:r>
            <a:r>
              <a:rPr lang="fr-FR" dirty="0" smtClean="0"/>
              <a:t>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pic>
        <p:nvPicPr>
          <p:cNvPr id="5" name="Espace réservé du contenu 4" descr="DW_layou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259" b="-9259"/>
              <a:stretch>
                <a:fillRect/>
              </a:stretch>
            </p:blipFill>
          </mc:Choice>
          <mc:Fallback>
            <p:blipFill>
              <a:blip r:embed="rId3"/>
              <a:srcRect t="-9259" b="-9259"/>
              <a:stretch>
                <a:fillRect/>
              </a:stretch>
            </p:blipFill>
          </mc:Fallback>
        </mc:AlternateContent>
        <p:spPr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Ellipse 5"/>
          <p:cNvSpPr/>
          <p:nvPr/>
        </p:nvSpPr>
        <p:spPr bwMode="auto">
          <a:xfrm>
            <a:off x="2971800" y="21336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3439200" y="29448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286800" y="38664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2566800" y="4464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1630800" y="4464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5334000" y="21336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6210000" y="18144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ea typeface="Gill Sans" pitchFamily="-65" charset="0"/>
                <a:cs typeface="Gill Sans" pitchFamily="-65" charset="0"/>
                <a:sym typeface="Gill Sans" pitchFamily="-65" charset="0"/>
              </a:rPr>
              <a:t>Slit less spectroscopy with two </a:t>
            </a:r>
            <a:r>
              <a:rPr lang="en-US" sz="2400" dirty="0" err="1" smtClean="0">
                <a:ea typeface="Gill Sans" pitchFamily="-65" charset="0"/>
                <a:cs typeface="Gill Sans" pitchFamily="-65" charset="0"/>
                <a:sym typeface="Gill Sans" pitchFamily="-65" charset="0"/>
              </a:rPr>
              <a:t>grisms</a:t>
            </a:r>
            <a:r>
              <a:rPr lang="en-US" sz="2400" dirty="0" smtClean="0">
                <a:ea typeface="Gill Sans" pitchFamily="-65" charset="0"/>
                <a:cs typeface="Gill Sans" pitchFamily="-65" charset="0"/>
                <a:sym typeface="Gill Sans" pitchFamily="-65" charset="0"/>
              </a:rPr>
              <a:t>  </a:t>
            </a:r>
            <a:endParaRPr lang="fr-FR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74812"/>
            <a:ext cx="4776787" cy="316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990600"/>
            <a:ext cx="2590800" cy="2145814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28600" y="472440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/>
              <a:buChar char="•"/>
            </a:pPr>
            <a:r>
              <a:rPr lang="fr-FR" sz="1800" dirty="0" smtClean="0"/>
              <a:t> A </a:t>
            </a:r>
            <a:r>
              <a:rPr lang="fr-FR" sz="1800" dirty="0" err="1" smtClean="0"/>
              <a:t>spectrum</a:t>
            </a:r>
            <a:r>
              <a:rPr lang="fr-FR" sz="1800" dirty="0" smtClean="0"/>
              <a:t> for </a:t>
            </a:r>
            <a:r>
              <a:rPr lang="fr-FR" sz="1800" dirty="0" err="1" smtClean="0"/>
              <a:t>every</a:t>
            </a:r>
            <a:r>
              <a:rPr lang="fr-FR" sz="1800" dirty="0" smtClean="0"/>
              <a:t> source in the </a:t>
            </a:r>
            <a:r>
              <a:rPr lang="fr-FR" sz="1800" dirty="0" err="1" smtClean="0"/>
              <a:t>field</a:t>
            </a:r>
            <a:r>
              <a:rPr lang="fr-FR" sz="1800" dirty="0" smtClean="0"/>
              <a:t> of </a:t>
            </a:r>
            <a:r>
              <a:rPr lang="fr-FR" sz="1800" dirty="0" err="1" smtClean="0"/>
              <a:t>view</a:t>
            </a:r>
            <a:r>
              <a:rPr lang="fr-FR" sz="1800" dirty="0" smtClean="0"/>
              <a:t>.</a:t>
            </a:r>
          </a:p>
          <a:p>
            <a:pPr algn="l">
              <a:buFont typeface="Arial"/>
              <a:buChar char="•"/>
            </a:pPr>
            <a:r>
              <a:rPr lang="fr-FR" sz="1800" dirty="0" smtClean="0"/>
              <a:t> No </a:t>
            </a:r>
            <a:r>
              <a:rPr lang="fr-FR" sz="1800" dirty="0" err="1" smtClean="0"/>
              <a:t>need</a:t>
            </a:r>
            <a:r>
              <a:rPr lang="fr-FR" sz="1800" dirty="0" smtClean="0"/>
              <a:t> for </a:t>
            </a:r>
            <a:r>
              <a:rPr lang="fr-FR" sz="1800" dirty="0" err="1" smtClean="0"/>
              <a:t>pre-imaging</a:t>
            </a:r>
            <a:r>
              <a:rPr lang="fr-FR" sz="1800" dirty="0" smtClean="0"/>
              <a:t> for </a:t>
            </a:r>
            <a:r>
              <a:rPr lang="fr-FR" sz="1800" dirty="0" err="1" smtClean="0"/>
              <a:t>selecting</a:t>
            </a:r>
            <a:r>
              <a:rPr lang="fr-FR" sz="1800" dirty="0" smtClean="0"/>
              <a:t> </a:t>
            </a:r>
            <a:r>
              <a:rPr lang="fr-FR" sz="1800" dirty="0" err="1" smtClean="0"/>
              <a:t>objects</a:t>
            </a:r>
            <a:r>
              <a:rPr lang="fr-FR" sz="1800" dirty="0" smtClean="0"/>
              <a:t>.</a:t>
            </a:r>
          </a:p>
          <a:p>
            <a:pPr algn="l">
              <a:buFont typeface="Arial"/>
              <a:buChar char="•"/>
            </a:pPr>
            <a:r>
              <a:rPr lang="fr-FR" sz="1800" dirty="0" smtClean="0"/>
              <a:t> </a:t>
            </a:r>
            <a:r>
              <a:rPr lang="fr-FR" sz="1800" dirty="0" err="1" smtClean="0"/>
              <a:t>Slitless</a:t>
            </a:r>
            <a:r>
              <a:rPr lang="fr-FR" sz="1800" dirty="0" smtClean="0"/>
              <a:t> mode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less</a:t>
            </a:r>
            <a:r>
              <a:rPr lang="fr-FR" sz="1800" dirty="0" smtClean="0"/>
              <a:t> efficient as background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higher</a:t>
            </a:r>
            <a:r>
              <a:rPr lang="fr-FR" sz="1800" dirty="0" smtClean="0"/>
              <a:t>. </a:t>
            </a:r>
          </a:p>
        </p:txBody>
      </p:sp>
      <p:sp>
        <p:nvSpPr>
          <p:cNvPr id="35" name="Espace réservé du numéro de diapositive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6096000" y="3276600"/>
            <a:ext cx="2438400" cy="2274888"/>
            <a:chOff x="1438275" y="973138"/>
            <a:chExt cx="6000750" cy="5768975"/>
          </a:xfrm>
        </p:grpSpPr>
        <p:sp>
          <p:nvSpPr>
            <p:cNvPr id="34" name="Rectangle 2"/>
            <p:cNvSpPr>
              <a:spLocks/>
            </p:cNvSpPr>
            <p:nvPr/>
          </p:nvSpPr>
          <p:spPr bwMode="auto">
            <a:xfrm>
              <a:off x="1438275" y="973138"/>
              <a:ext cx="2525713" cy="249237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Oval 3"/>
            <p:cNvSpPr>
              <a:spLocks/>
            </p:cNvSpPr>
            <p:nvPr/>
          </p:nvSpPr>
          <p:spPr bwMode="auto">
            <a:xfrm flipH="1">
              <a:off x="3240088" y="2679700"/>
              <a:ext cx="125412" cy="123825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Line 4"/>
            <p:cNvSpPr>
              <a:spLocks noChangeShapeType="1"/>
            </p:cNvSpPr>
            <p:nvPr/>
          </p:nvSpPr>
          <p:spPr bwMode="auto">
            <a:xfrm rot="10800000" flipH="1">
              <a:off x="2089150" y="2735263"/>
              <a:ext cx="1447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Rectangle 5"/>
            <p:cNvSpPr>
              <a:spLocks/>
            </p:cNvSpPr>
            <p:nvPr/>
          </p:nvSpPr>
          <p:spPr bwMode="auto">
            <a:xfrm>
              <a:off x="4911725" y="973138"/>
              <a:ext cx="2527300" cy="249237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Oval 6"/>
            <p:cNvSpPr>
              <a:spLocks/>
            </p:cNvSpPr>
            <p:nvPr/>
          </p:nvSpPr>
          <p:spPr bwMode="auto">
            <a:xfrm flipH="1">
              <a:off x="5883275" y="1741488"/>
              <a:ext cx="123825" cy="123825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Line 7"/>
            <p:cNvSpPr>
              <a:spLocks noChangeShapeType="1"/>
            </p:cNvSpPr>
            <p:nvPr/>
          </p:nvSpPr>
          <p:spPr bwMode="auto">
            <a:xfrm rot="10800000" flipH="1">
              <a:off x="5937250" y="1587500"/>
              <a:ext cx="0" cy="1465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Rectangle 9"/>
            <p:cNvSpPr>
              <a:spLocks/>
            </p:cNvSpPr>
            <p:nvPr/>
          </p:nvSpPr>
          <p:spPr bwMode="auto">
            <a:xfrm>
              <a:off x="3241675" y="4251325"/>
              <a:ext cx="2525713" cy="249078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Oval 10"/>
            <p:cNvSpPr>
              <a:spLocks/>
            </p:cNvSpPr>
            <p:nvPr/>
          </p:nvSpPr>
          <p:spPr bwMode="auto">
            <a:xfrm flipH="1">
              <a:off x="5043488" y="5957888"/>
              <a:ext cx="125412" cy="123825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>
              <a:off x="3894138" y="6011863"/>
              <a:ext cx="14462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Oval 12"/>
            <p:cNvSpPr>
              <a:spLocks/>
            </p:cNvSpPr>
            <p:nvPr/>
          </p:nvSpPr>
          <p:spPr bwMode="auto">
            <a:xfrm flipH="1">
              <a:off x="4213225" y="5018088"/>
              <a:ext cx="123825" cy="123825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 rot="10800000" flipH="1">
              <a:off x="4267200" y="4864100"/>
              <a:ext cx="0" cy="1465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Oval 14"/>
            <p:cNvSpPr>
              <a:spLocks/>
            </p:cNvSpPr>
            <p:nvPr/>
          </p:nvSpPr>
          <p:spPr bwMode="auto">
            <a:xfrm flipH="1">
              <a:off x="4213225" y="5956300"/>
              <a:ext cx="123825" cy="123825"/>
            </a:xfrm>
            <a:prstGeom prst="ellipse">
              <a:avLst/>
            </a:prstGeom>
            <a:solidFill>
              <a:srgbClr val="A408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 rot="10800000">
              <a:off x="3524250" y="3657600"/>
              <a:ext cx="422275" cy="423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 rot="10800000" flipH="1">
              <a:off x="5027613" y="3679825"/>
              <a:ext cx="384175" cy="382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73" name="Connecteur droit avec flèche 72"/>
          <p:cNvCxnSpPr/>
          <p:nvPr/>
        </p:nvCxnSpPr>
        <p:spPr>
          <a:xfrm>
            <a:off x="6324600" y="3810000"/>
            <a:ext cx="685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477000" y="3505200"/>
            <a:ext cx="22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λ</a:t>
            </a:r>
            <a:endParaRPr lang="fr-FR" sz="1600" b="1" dirty="0">
              <a:solidFill>
                <a:srgbClr val="FF0000"/>
              </a:solidFill>
            </a:endParaRPr>
          </a:p>
        </p:txBody>
      </p:sp>
      <p:cxnSp>
        <p:nvCxnSpPr>
          <p:cNvPr id="74" name="Connecteur droit avec flèche 73"/>
          <p:cNvCxnSpPr/>
          <p:nvPr/>
        </p:nvCxnSpPr>
        <p:spPr>
          <a:xfrm rot="5400000" flipH="1" flipV="1">
            <a:off x="7772400" y="3809206"/>
            <a:ext cx="608806" cy="7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8077200" y="3505200"/>
            <a:ext cx="22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λ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00800" y="5638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fr-FR" sz="1200" b="1" dirty="0" smtClean="0">
                <a:solidFill>
                  <a:srgbClr val="FF0000"/>
                </a:solidFill>
              </a:rPr>
              <a:t>Spatial location  </a:t>
            </a:r>
          </a:p>
          <a:p>
            <a:pPr>
              <a:spcBef>
                <a:spcPts val="0"/>
              </a:spcBef>
            </a:pPr>
            <a:r>
              <a:rPr lang="fr-FR" sz="1200" b="1" dirty="0" err="1" smtClean="0">
                <a:solidFill>
                  <a:srgbClr val="FF0000"/>
                </a:solidFill>
              </a:rPr>
              <a:t>at</a:t>
            </a:r>
            <a:r>
              <a:rPr lang="fr-FR" sz="1200" b="1" dirty="0" smtClean="0">
                <a:solidFill>
                  <a:srgbClr val="FF0000"/>
                </a:solidFill>
              </a:rPr>
              <a:t> intersection point  </a:t>
            </a:r>
            <a:endParaRPr lang="fr-FR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G150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age 4" descr="G150-efficienc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0480" y="1295400"/>
            <a:ext cx="8641080" cy="480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447800" y="1295400"/>
            <a:ext cx="62484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NIRISS </a:t>
            </a:r>
            <a:r>
              <a:rPr lang="fr-FR" dirty="0" err="1" smtClean="0"/>
              <a:t>sensitivity</a:t>
            </a:r>
            <a:r>
              <a:rPr lang="fr-FR" dirty="0" smtClean="0"/>
              <a:t> - WFSS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Image 4" descr="R150sens-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6896169" cy="5181600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2819400" y="2514600"/>
            <a:ext cx="4267200" cy="3048000"/>
            <a:chOff x="2819400" y="2514600"/>
            <a:chExt cx="4267200" cy="3048000"/>
          </a:xfrm>
        </p:grpSpPr>
        <p:sp>
          <p:nvSpPr>
            <p:cNvPr id="6" name="Rectangle 5"/>
            <p:cNvSpPr/>
            <p:nvPr/>
          </p:nvSpPr>
          <p:spPr bwMode="auto">
            <a:xfrm>
              <a:off x="2819400" y="2590800"/>
              <a:ext cx="1295400" cy="2971800"/>
            </a:xfrm>
            <a:prstGeom prst="rect">
              <a:avLst/>
            </a:prstGeom>
            <a:solidFill>
              <a:srgbClr val="3366FF">
                <a:alpha val="5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>
              <a:softEdge rad="889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charset="0"/>
              </a:endParaRPr>
            </a:p>
          </p:txBody>
        </p:sp>
        <p:sp>
          <p:nvSpPr>
            <p:cNvPr id="8" name="Bulle rectangulaire 7"/>
            <p:cNvSpPr/>
            <p:nvPr/>
          </p:nvSpPr>
          <p:spPr>
            <a:xfrm>
              <a:off x="3886200" y="2514600"/>
              <a:ext cx="3200400" cy="612648"/>
            </a:xfrm>
            <a:prstGeom prst="wedgeRectCallout">
              <a:avLst>
                <a:gd name="adj1" fmla="val -51457"/>
                <a:gd name="adj2" fmla="val 93573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 smtClean="0">
                  <a:solidFill>
                    <a:schemeClr val="tx1"/>
                  </a:solidFill>
                </a:rPr>
                <a:t>Universe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reionized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here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according</a:t>
              </a:r>
              <a:r>
                <a:rPr lang="fr-FR" sz="1600" dirty="0" smtClean="0">
                  <a:solidFill>
                    <a:schemeClr val="tx1"/>
                  </a:solidFill>
                </a:rPr>
                <a:t> to 7-yr WMAP data 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WFSS HUDF Simulations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65200"/>
            <a:ext cx="8968721" cy="4978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00200" y="5715000"/>
            <a:ext cx="2971800" cy="307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</a:rPr>
              <a:t>Fraction of pixels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S/N&gt;5: 10%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34200" y="5867400"/>
            <a:ext cx="1752600" cy="307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 err="1" smtClean="0">
                <a:solidFill>
                  <a:schemeClr val="tx1"/>
                </a:solidFill>
              </a:rPr>
              <a:t>Credit</a:t>
            </a:r>
            <a:r>
              <a:rPr lang="fr-FR" dirty="0" smtClean="0">
                <a:solidFill>
                  <a:schemeClr val="tx1"/>
                </a:solidFill>
              </a:rPr>
              <a:t>: Chris </a:t>
            </a:r>
            <a:r>
              <a:rPr lang="fr-FR" dirty="0" err="1" smtClean="0">
                <a:solidFill>
                  <a:schemeClr val="tx1"/>
                </a:solidFill>
              </a:rPr>
              <a:t>Willott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WFSS HUDF Simulations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8433518" cy="4965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Aperture </a:t>
            </a:r>
            <a:r>
              <a:rPr lang="fr-FR" dirty="0" err="1" smtClean="0"/>
              <a:t>Masking</a:t>
            </a:r>
            <a:r>
              <a:rPr lang="fr-FR" dirty="0" smtClean="0"/>
              <a:t> </a:t>
            </a:r>
            <a:r>
              <a:rPr lang="fr-FR" dirty="0" err="1" smtClean="0"/>
              <a:t>Interferometry</a:t>
            </a:r>
            <a:endParaRPr lang="fr-FR" dirty="0"/>
          </a:p>
        </p:txBody>
      </p:sp>
      <p:pic>
        <p:nvPicPr>
          <p:cNvPr id="5" name="Espace réservé du contenu 4" descr="DW_layou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259" b="-9259"/>
              <a:stretch>
                <a:fillRect/>
              </a:stretch>
            </p:blipFill>
          </mc:Choice>
          <mc:Fallback>
            <p:blipFill>
              <a:blip r:embed="rId3"/>
              <a:srcRect t="-9259" b="-9259"/>
              <a:stretch>
                <a:fillRect/>
              </a:stretch>
            </p:blipFill>
          </mc:Fallback>
        </mc:AlternateContent>
        <p:spPr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Ellipse 6"/>
          <p:cNvSpPr/>
          <p:nvPr/>
        </p:nvSpPr>
        <p:spPr bwMode="auto">
          <a:xfrm>
            <a:off x="7391400" y="3870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921600" y="38664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6678000" y="4464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7560000" y="29412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r 25"/>
          <p:cNvGrpSpPr/>
          <p:nvPr/>
        </p:nvGrpSpPr>
        <p:grpSpPr>
          <a:xfrm>
            <a:off x="914400" y="990600"/>
            <a:ext cx="7620000" cy="5181600"/>
            <a:chOff x="858837" y="990600"/>
            <a:chExt cx="8056563" cy="5400675"/>
          </a:xfrm>
        </p:grpSpPr>
        <p:pic>
          <p:nvPicPr>
            <p:cNvPr id="23556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8837" y="990600"/>
              <a:ext cx="7446963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600200" y="2895600"/>
              <a:ext cx="533400" cy="9144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559" name="ZoneTexte 6"/>
            <p:cNvSpPr txBox="1">
              <a:spLocks noChangeArrowheads="1"/>
            </p:cNvSpPr>
            <p:nvPr/>
          </p:nvSpPr>
          <p:spPr bwMode="auto">
            <a:xfrm>
              <a:off x="1523999" y="3124200"/>
              <a:ext cx="685800" cy="417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fr-FR" sz="2000" dirty="0">
                  <a:solidFill>
                    <a:srgbClr val="000000"/>
                  </a:solidFill>
                  <a:latin typeface="Calibri" pitchFamily="-65" charset="0"/>
                </a:rPr>
                <a:t>goal</a:t>
              </a:r>
            </a:p>
          </p:txBody>
        </p:sp>
        <p:pic>
          <p:nvPicPr>
            <p:cNvPr id="12" name="Content Placeholder 3" descr="interferogr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7400" y="2209800"/>
              <a:ext cx="1260000" cy="12600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13" name="Picture 7" descr="vis_a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400" y="2384400"/>
              <a:ext cx="1260000" cy="12600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14" name="Flèche vers la droite 13"/>
            <p:cNvSpPr/>
            <p:nvPr/>
          </p:nvSpPr>
          <p:spPr>
            <a:xfrm rot="1417005">
              <a:off x="5308635" y="2412415"/>
              <a:ext cx="715427" cy="4033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 vers la droite 14"/>
            <p:cNvSpPr/>
            <p:nvPr/>
          </p:nvSpPr>
          <p:spPr>
            <a:xfrm rot="198701">
              <a:off x="7044779" y="2693925"/>
              <a:ext cx="715427" cy="4033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" name="Grouper 16"/>
            <p:cNvGrpSpPr/>
            <p:nvPr/>
          </p:nvGrpSpPr>
          <p:grpSpPr>
            <a:xfrm>
              <a:off x="2362200" y="1219200"/>
              <a:ext cx="2362200" cy="1219200"/>
              <a:chOff x="7010400" y="1296194"/>
              <a:chExt cx="2362200" cy="1219200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7010400" y="1600995"/>
                <a:ext cx="2362200" cy="384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fr-FR" sz="1800" b="1" dirty="0" smtClean="0"/>
                  <a:t>Bright </a:t>
                </a:r>
                <a:r>
                  <a:rPr lang="fr-FR" sz="1800" b="1" dirty="0" err="1" smtClean="0"/>
                  <a:t>planets</a:t>
                </a:r>
                <a:r>
                  <a:rPr lang="fr-FR" sz="1800" b="1" dirty="0" smtClean="0"/>
                  <a:t> </a:t>
                </a:r>
                <a:endParaRPr lang="fr-FR" sz="1800" b="1" dirty="0"/>
              </a:p>
            </p:txBody>
          </p:sp>
          <p:cxnSp>
            <p:nvCxnSpPr>
              <p:cNvPr id="19" name="Connecteur droit avec flèche 18"/>
              <p:cNvCxnSpPr/>
              <p:nvPr/>
            </p:nvCxnSpPr>
            <p:spPr bwMode="auto">
              <a:xfrm rot="5400000" flipH="1" flipV="1">
                <a:off x="6705600" y="1905000"/>
                <a:ext cx="1219200" cy="1588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" name="Grouper 19"/>
            <p:cNvGrpSpPr/>
            <p:nvPr/>
          </p:nvGrpSpPr>
          <p:grpSpPr>
            <a:xfrm>
              <a:off x="2057400" y="4343400"/>
              <a:ext cx="2362200" cy="914400"/>
              <a:chOff x="6934200" y="1448594"/>
              <a:chExt cx="2362200" cy="914400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6934200" y="1676400"/>
                <a:ext cx="2362200" cy="384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fr-FR" sz="1800" b="1" dirty="0" err="1" smtClean="0"/>
                  <a:t>Faint</a:t>
                </a:r>
                <a:r>
                  <a:rPr lang="fr-FR" sz="1800" b="1" dirty="0" smtClean="0"/>
                  <a:t> </a:t>
                </a:r>
                <a:r>
                  <a:rPr lang="fr-FR" sz="1800" b="1" dirty="0" err="1" smtClean="0"/>
                  <a:t>planets</a:t>
                </a:r>
                <a:r>
                  <a:rPr lang="fr-FR" sz="1800" b="1" dirty="0" smtClean="0"/>
                  <a:t> </a:t>
                </a:r>
                <a:endParaRPr lang="fr-FR" sz="1800" b="1" dirty="0"/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 bwMode="auto">
              <a:xfrm rot="16200000" flipH="1">
                <a:off x="6858397" y="1905397"/>
                <a:ext cx="914400" cy="79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838200"/>
          </a:xfrm>
        </p:spPr>
        <p:txBody>
          <a:bodyPr>
            <a:noAutofit/>
          </a:bodyPr>
          <a:lstStyle/>
          <a:p>
            <a:r>
              <a:rPr lang="en-CA" sz="2400" dirty="0" smtClean="0"/>
              <a:t>NIRISS Non Redundant Mask will push </a:t>
            </a:r>
            <a:r>
              <a:rPr lang="en-CA" sz="2400" dirty="0" err="1" smtClean="0"/>
              <a:t>JWST’s</a:t>
            </a:r>
            <a:r>
              <a:rPr lang="en-CA" sz="2400" dirty="0" smtClean="0"/>
              <a:t> angular resolution to its limit </a:t>
            </a:r>
          </a:p>
        </p:txBody>
      </p:sp>
      <p:cxnSp>
        <p:nvCxnSpPr>
          <p:cNvPr id="9" name="Connecteur droit avec flèche 8"/>
          <p:cNvCxnSpPr/>
          <p:nvPr/>
        </p:nvCxnSpPr>
        <p:spPr bwMode="auto">
          <a:xfrm rot="5400000">
            <a:off x="1485900" y="1181100"/>
            <a:ext cx="68580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5389097" y="5178623"/>
            <a:ext cx="2459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000000"/>
                </a:solidFill>
              </a:rPr>
              <a:t>Beichman</a:t>
            </a:r>
            <a:r>
              <a:rPr lang="fr-FR" sz="1400" dirty="0" smtClean="0">
                <a:solidFill>
                  <a:srgbClr val="000000"/>
                </a:solidFill>
              </a:rPr>
              <a:t> et al 2010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3" name="Image 22" descr="mask-n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905000"/>
            <a:ext cx="1206000" cy="1206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76200"/>
            <a:ext cx="9182100" cy="7065659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19</a:t>
            </a:fld>
            <a:endParaRPr lang="fr-FR"/>
          </a:p>
        </p:txBody>
      </p:sp>
      <p:grpSp>
        <p:nvGrpSpPr>
          <p:cNvPr id="11" name="Grouper 10"/>
          <p:cNvGrpSpPr/>
          <p:nvPr/>
        </p:nvGrpSpPr>
        <p:grpSpPr>
          <a:xfrm>
            <a:off x="1981200" y="1066800"/>
            <a:ext cx="3200400" cy="3962400"/>
            <a:chOff x="1981200" y="1066800"/>
            <a:chExt cx="3200400" cy="3962400"/>
          </a:xfrm>
        </p:grpSpPr>
        <p:sp>
          <p:nvSpPr>
            <p:cNvPr id="8" name="Rectangle 7"/>
            <p:cNvSpPr/>
            <p:nvPr/>
          </p:nvSpPr>
          <p:spPr>
            <a:xfrm>
              <a:off x="2057400" y="1828800"/>
              <a:ext cx="838200" cy="3200400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Bulle rectangulaire 9"/>
            <p:cNvSpPr/>
            <p:nvPr/>
          </p:nvSpPr>
          <p:spPr>
            <a:xfrm>
              <a:off x="1981200" y="1066800"/>
              <a:ext cx="3200400" cy="612648"/>
            </a:xfrm>
            <a:prstGeom prst="wedgeRectCallout">
              <a:avLst>
                <a:gd name="adj1" fmla="val -36784"/>
                <a:gd name="adj2" fmla="val 13363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Unique NRM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discovery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space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hardly</a:t>
              </a:r>
              <a:r>
                <a:rPr lang="fr-FR" sz="1600" dirty="0" smtClean="0">
                  <a:solidFill>
                    <a:schemeClr val="tx1"/>
                  </a:solidFill>
                </a:rPr>
                <a:t> accessible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from</a:t>
              </a:r>
              <a:r>
                <a:rPr lang="fr-FR" sz="1600" dirty="0" smtClean="0">
                  <a:solidFill>
                    <a:schemeClr val="tx1"/>
                  </a:solidFill>
                </a:rPr>
                <a:t> the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ground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FGS in brief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4876800"/>
          </a:xfrm>
        </p:spPr>
        <p:txBody>
          <a:bodyPr/>
          <a:lstStyle/>
          <a:p>
            <a:r>
              <a:rPr lang="en-CA" sz="2000" dirty="0" smtClean="0"/>
              <a:t>Two instruments in one box provided by CSA</a:t>
            </a:r>
          </a:p>
          <a:p>
            <a:r>
              <a:rPr lang="en-CA" sz="2000" dirty="0" smtClean="0">
                <a:solidFill>
                  <a:srgbClr val="FF6600"/>
                </a:solidFill>
              </a:rPr>
              <a:t>FGS-Guider </a:t>
            </a:r>
          </a:p>
          <a:p>
            <a:pPr lvl="1"/>
            <a:r>
              <a:rPr lang="en-CA" dirty="0" smtClean="0"/>
              <a:t>Provides fine guiding to the observatory </a:t>
            </a:r>
          </a:p>
          <a:p>
            <a:pPr lvl="1"/>
            <a:r>
              <a:rPr lang="en-CA" dirty="0" smtClean="0"/>
              <a:t>0.6-5 </a:t>
            </a:r>
            <a:r>
              <a:rPr lang="en-CA" dirty="0" err="1" smtClean="0"/>
              <a:t>μm</a:t>
            </a:r>
            <a:r>
              <a:rPr lang="en-CA" dirty="0" smtClean="0"/>
              <a:t> IR camera. No filters, single optical train with two redundant detectors each with a FOV of 2.3’x2.3’</a:t>
            </a:r>
          </a:p>
          <a:p>
            <a:pPr lvl="2"/>
            <a:r>
              <a:rPr lang="en-CA" sz="2000" dirty="0" smtClean="0"/>
              <a:t>Noise equivalent angle (one axis): 3.5 </a:t>
            </a:r>
            <a:r>
              <a:rPr lang="en-CA" sz="2000" dirty="0" err="1" smtClean="0"/>
              <a:t>milliarcsec</a:t>
            </a:r>
            <a:endParaRPr lang="en-CA" sz="2000" dirty="0" smtClean="0"/>
          </a:p>
          <a:p>
            <a:pPr lvl="2"/>
            <a:r>
              <a:rPr lang="en-CA" sz="2000" dirty="0" smtClean="0"/>
              <a:t>95% sky coverage down to J</a:t>
            </a:r>
            <a:r>
              <a:rPr lang="en-CA" sz="2000" baseline="-25000" dirty="0" smtClean="0"/>
              <a:t>AB</a:t>
            </a:r>
            <a:r>
              <a:rPr lang="en-CA" sz="2000" dirty="0" smtClean="0"/>
              <a:t>=19.5</a:t>
            </a:r>
          </a:p>
          <a:p>
            <a:r>
              <a:rPr lang="en-CA" sz="2000" dirty="0" smtClean="0">
                <a:solidFill>
                  <a:srgbClr val="FF6600"/>
                </a:solidFill>
              </a:rPr>
              <a:t>Science camera module.</a:t>
            </a:r>
            <a:r>
              <a:rPr lang="en-CA" sz="2000" dirty="0" smtClean="0"/>
              <a:t> Used to be the </a:t>
            </a:r>
            <a:r>
              <a:rPr lang="en-CA" sz="2000" dirty="0" err="1" smtClean="0"/>
              <a:t>Tunable</a:t>
            </a:r>
            <a:r>
              <a:rPr lang="en-CA" sz="2000" dirty="0" smtClean="0"/>
              <a:t> Filter Imager (TFI).</a:t>
            </a:r>
          </a:p>
          <a:p>
            <a:pPr lvl="1"/>
            <a:r>
              <a:rPr lang="en-CA" dirty="0" smtClean="0"/>
              <a:t>Narrow band imaging between 1.5 and 5.0 </a:t>
            </a:r>
            <a:r>
              <a:rPr lang="en-CA" dirty="0" err="1" smtClean="0"/>
              <a:t>μm</a:t>
            </a:r>
            <a:endParaRPr lang="en-CA" dirty="0" smtClean="0"/>
          </a:p>
          <a:p>
            <a:pPr lvl="1"/>
            <a:r>
              <a:rPr lang="en-CA" dirty="0" smtClean="0">
                <a:ea typeface="ＭＳ Ｐゴシック" pitchFamily="-83" charset="-128"/>
              </a:rPr>
              <a:t>Based on a low-order </a:t>
            </a:r>
            <a:r>
              <a:rPr lang="en-CA" dirty="0" err="1" smtClean="0">
                <a:ea typeface="ＭＳ Ｐゴシック" pitchFamily="-83" charset="-128"/>
              </a:rPr>
              <a:t>Fabry</a:t>
            </a:r>
            <a:r>
              <a:rPr lang="en-CA" dirty="0" smtClean="0">
                <a:ea typeface="ＭＳ Ｐゴシック" pitchFamily="-83" charset="-128"/>
              </a:rPr>
              <a:t>-Perot</a:t>
            </a:r>
            <a:endParaRPr lang="en-CA" sz="1600" dirty="0" smtClean="0"/>
          </a:p>
          <a:p>
            <a:pPr lvl="1"/>
            <a:r>
              <a:rPr lang="en-CA" dirty="0" smtClean="0">
                <a:ea typeface="ＭＳ Ｐゴシック" pitchFamily="-83" charset="-128"/>
              </a:rPr>
              <a:t>Main science drivers</a:t>
            </a:r>
          </a:p>
          <a:p>
            <a:pPr lvl="2"/>
            <a:r>
              <a:rPr lang="en-CA" dirty="0" smtClean="0">
                <a:ea typeface="ＭＳ Ｐゴシック" pitchFamily="-83" charset="-128"/>
              </a:rPr>
              <a:t>First Light: </a:t>
            </a:r>
            <a:r>
              <a:rPr lang="en-CA" dirty="0" err="1" smtClean="0">
                <a:ea typeface="ＭＳ Ｐゴシック" pitchFamily="-83" charset="-128"/>
              </a:rPr>
              <a:t>Lyα</a:t>
            </a:r>
            <a:r>
              <a:rPr lang="en-CA" dirty="0" smtClean="0">
                <a:ea typeface="ＭＳ Ｐゴシック" pitchFamily="-83" charset="-128"/>
              </a:rPr>
              <a:t> emitters at </a:t>
            </a:r>
            <a:r>
              <a:rPr lang="en-CA" dirty="0" err="1" smtClean="0">
                <a:ea typeface="ＭＳ Ｐゴシック" pitchFamily="-83" charset="-128"/>
              </a:rPr>
              <a:t>z</a:t>
            </a:r>
            <a:r>
              <a:rPr lang="en-CA" dirty="0" smtClean="0">
                <a:ea typeface="ＭＳ Ｐゴシック" pitchFamily="-83" charset="-128"/>
              </a:rPr>
              <a:t> &gt; 11.3 (1.5 </a:t>
            </a:r>
            <a:r>
              <a:rPr lang="en-CA" dirty="0" err="1" smtClean="0">
                <a:ea typeface="ＭＳ Ｐゴシック" pitchFamily="-83" charset="-128"/>
              </a:rPr>
              <a:t>μm</a:t>
            </a:r>
            <a:r>
              <a:rPr lang="en-CA" dirty="0" smtClean="0">
                <a:ea typeface="ＭＳ Ｐゴシック" pitchFamily="-83" charset="-128"/>
              </a:rPr>
              <a:t>)</a:t>
            </a:r>
          </a:p>
          <a:p>
            <a:pPr lvl="2"/>
            <a:r>
              <a:rPr lang="en-CA" dirty="0" err="1" smtClean="0">
                <a:ea typeface="ＭＳ Ｐゴシック" pitchFamily="-83" charset="-128"/>
              </a:rPr>
              <a:t>Exoplanet</a:t>
            </a:r>
            <a:r>
              <a:rPr lang="en-CA" dirty="0" smtClean="0">
                <a:ea typeface="ＭＳ Ｐゴシック" pitchFamily="-83" charset="-128"/>
              </a:rPr>
              <a:t> detection and characterization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NRM </a:t>
            </a:r>
            <a:r>
              <a:rPr lang="fr-FR" dirty="0" err="1" smtClean="0"/>
              <a:t>filter</a:t>
            </a:r>
            <a:r>
              <a:rPr lang="fr-FR" dirty="0" smtClean="0"/>
              <a:t> set (3)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xxN-</a:t>
            </a:r>
            <a:fld id="{3B2BA4D9-B896-FB4C-B3F2-3041457DE60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1054434"/>
            <a:ext cx="6172200" cy="458436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8600" y="5559623"/>
            <a:ext cx="82296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2000" dirty="0" smtClean="0"/>
              <a:t>Good diagnostic </a:t>
            </a:r>
            <a:r>
              <a:rPr lang="fr-FR" sz="2000" dirty="0" err="1" smtClean="0"/>
              <a:t>diagram</a:t>
            </a:r>
            <a:r>
              <a:rPr lang="fr-FR" sz="2000" dirty="0" smtClean="0"/>
              <a:t> for </a:t>
            </a:r>
            <a:r>
              <a:rPr lang="fr-FR" sz="2000" dirty="0" err="1" smtClean="0"/>
              <a:t>constraining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 and </a:t>
            </a:r>
            <a:r>
              <a:rPr lang="fr-FR" sz="2000" dirty="0" err="1" smtClean="0"/>
              <a:t>gravity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1" y="3505200"/>
            <a:ext cx="4343400" cy="312031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dirty="0" smtClean="0">
                <a:solidFill>
                  <a:srgbClr val="0000FF"/>
                </a:solidFill>
              </a:rPr>
              <a:t>Rocky planets in formation</a:t>
            </a:r>
            <a:endParaRPr lang="en-CA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2362200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CA" dirty="0" smtClean="0"/>
              <a:t>Some collisions energetic enough to melt young rocky planet</a:t>
            </a:r>
          </a:p>
          <a:p>
            <a:pPr lvl="1"/>
            <a:r>
              <a:rPr lang="en-CA" dirty="0" err="1" smtClean="0"/>
              <a:t>Outgassing</a:t>
            </a:r>
            <a:r>
              <a:rPr lang="en-CA" dirty="0" smtClean="0"/>
              <a:t> creates a thin atmosphere </a:t>
            </a:r>
            <a:r>
              <a:rPr lang="en-CA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CA" dirty="0" smtClean="0"/>
              <a:t> planet can stay molten (at &gt;1000 K) for several </a:t>
            </a:r>
            <a:r>
              <a:rPr lang="en-CA" dirty="0" err="1" smtClean="0"/>
              <a:t>Myrs</a:t>
            </a:r>
            <a:r>
              <a:rPr lang="en-CA" dirty="0" smtClean="0"/>
              <a:t>, i.e. observable</a:t>
            </a:r>
          </a:p>
          <a:p>
            <a:pPr lvl="2"/>
            <a:r>
              <a:rPr lang="en-CA" dirty="0" smtClean="0"/>
              <a:t>Region of interest &lt;0.5” (few </a:t>
            </a:r>
            <a:r>
              <a:rPr lang="en-CA" dirty="0" err="1" smtClean="0"/>
              <a:t>AUs</a:t>
            </a:r>
            <a:r>
              <a:rPr lang="en-CA" dirty="0" smtClean="0"/>
              <a:t>)</a:t>
            </a:r>
          </a:p>
          <a:p>
            <a:pPr lvl="2"/>
            <a:r>
              <a:rPr lang="en-CA" dirty="0" smtClean="0"/>
              <a:t>Contrast of &lt;10 </a:t>
            </a:r>
            <a:r>
              <a:rPr lang="en-CA" dirty="0" err="1" smtClean="0"/>
              <a:t>mag</a:t>
            </a:r>
            <a:r>
              <a:rPr lang="en-CA" dirty="0" smtClean="0"/>
              <a:t> for young late-type</a:t>
            </a:r>
            <a:br>
              <a:rPr lang="en-CA" dirty="0" smtClean="0"/>
            </a:br>
            <a:r>
              <a:rPr lang="en-CA" dirty="0" smtClean="0"/>
              <a:t>stars and brown dwarfs in nearby young  associations.</a:t>
            </a:r>
          </a:p>
          <a:p>
            <a:pPr lvl="2"/>
            <a:endParaRPr lang="en-CA" dirty="0" smtClean="0"/>
          </a:p>
          <a:p>
            <a:pPr lvl="2"/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56386" y="6519446"/>
            <a:ext cx="2202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Miller-Ricci et al. 2009</a:t>
            </a:r>
            <a:endParaRPr lang="en-CA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3048000"/>
            <a:ext cx="1427294" cy="338554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sz="1600" dirty="0" smtClean="0">
                <a:solidFill>
                  <a:srgbClr val="0000FF"/>
                </a:solidFill>
              </a:rPr>
              <a:t>NRM filter set</a:t>
            </a:r>
            <a:endParaRPr lang="en-CA" sz="1600" dirty="0">
              <a:solidFill>
                <a:srgbClr val="0000FF"/>
              </a:solidFill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8077200" y="594360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0000FF"/>
                </a:solidFill>
              </a:rPr>
              <a:t>CO</a:t>
            </a:r>
            <a:r>
              <a:rPr lang="en-CA" baseline="-25000" dirty="0" smtClean="0">
                <a:solidFill>
                  <a:srgbClr val="0000FF"/>
                </a:solidFill>
              </a:rPr>
              <a:t>2</a:t>
            </a:r>
            <a:endParaRPr lang="en-CA" baseline="-25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7"/>
          <p:cNvCxnSpPr/>
          <p:nvPr/>
        </p:nvCxnSpPr>
        <p:spPr bwMode="auto">
          <a:xfrm rot="16200000" flipV="1">
            <a:off x="8117025" y="5827575"/>
            <a:ext cx="381000" cy="34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11" y="3691354"/>
            <a:ext cx="4526889" cy="30142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Rectangle 16"/>
          <p:cNvSpPr/>
          <p:nvPr/>
        </p:nvSpPr>
        <p:spPr>
          <a:xfrm>
            <a:off x="7668000" y="3942000"/>
            <a:ext cx="228600" cy="1905000"/>
          </a:xfrm>
          <a:prstGeom prst="rect">
            <a:avLst/>
          </a:prstGeom>
          <a:solidFill>
            <a:srgbClr val="0099FF">
              <a:alpha val="59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153400" y="3962400"/>
            <a:ext cx="228600" cy="1905000"/>
          </a:xfrm>
          <a:prstGeom prst="rect">
            <a:avLst/>
          </a:prstGeom>
          <a:solidFill>
            <a:srgbClr val="008000">
              <a:alpha val="59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686800" y="3962400"/>
            <a:ext cx="228600" cy="1905000"/>
          </a:xfrm>
          <a:prstGeom prst="rect">
            <a:avLst/>
          </a:prstGeom>
          <a:solidFill>
            <a:srgbClr val="FF0000">
              <a:alpha val="59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ouvrante 20"/>
          <p:cNvSpPr/>
          <p:nvPr/>
        </p:nvSpPr>
        <p:spPr>
          <a:xfrm rot="5400000">
            <a:off x="8075676" y="3125724"/>
            <a:ext cx="460248" cy="10668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E546-2E0E-E245-8453-6FF80AE8BCF3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Single Object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pic>
        <p:nvPicPr>
          <p:cNvPr id="5" name="Espace réservé du contenu 4" descr="DW_layou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259" b="-9259"/>
              <a:stretch>
                <a:fillRect/>
              </a:stretch>
            </p:blipFill>
          </mc:Choice>
          <mc:Fallback>
            <p:blipFill>
              <a:blip r:embed="rId3"/>
              <a:srcRect t="-9259" b="-9259"/>
              <a:stretch>
                <a:fillRect/>
              </a:stretch>
            </p:blipFill>
          </mc:Fallback>
        </mc:AlternateContent>
        <p:spPr/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 bwMode="auto">
          <a:xfrm>
            <a:off x="756000" y="29448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7086600" y="21336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Schematic of Transit and Eclipse Science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1356"/>
            <a:ext cx="8585200" cy="5129893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27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G700XD </a:t>
            </a:r>
            <a:r>
              <a:rPr lang="fr-FR" dirty="0" err="1" smtClean="0"/>
              <a:t>efficiency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640007"/>
            <a:ext cx="8229600" cy="457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76400" y="1066800"/>
            <a:ext cx="6172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Total </a:t>
            </a:r>
            <a:r>
              <a:rPr lang="fr-FR" sz="2000" dirty="0" err="1" smtClean="0">
                <a:solidFill>
                  <a:srgbClr val="000000"/>
                </a:solidFill>
              </a:rPr>
              <a:t>system’s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throughput</a:t>
            </a:r>
            <a:r>
              <a:rPr lang="fr-FR" sz="2000" dirty="0" smtClean="0">
                <a:solidFill>
                  <a:srgbClr val="000000"/>
                </a:solidFill>
              </a:rPr>
              <a:t>: ~15%</a:t>
            </a:r>
            <a:endParaRPr lang="fr-FR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6781800" cy="1066800"/>
          </a:xfrm>
        </p:spPr>
        <p:txBody>
          <a:bodyPr/>
          <a:lstStyle/>
          <a:p>
            <a:pPr algn="ctr"/>
            <a:r>
              <a:rPr lang="fr-FR" sz="2400" dirty="0" smtClean="0"/>
              <a:t>NIRISS simulation of the </a:t>
            </a:r>
            <a:r>
              <a:rPr lang="fr-FR" sz="2400" dirty="0" err="1" smtClean="0"/>
              <a:t>transiting</a:t>
            </a:r>
            <a:r>
              <a:rPr lang="fr-FR" sz="2400" dirty="0" smtClean="0"/>
              <a:t> </a:t>
            </a:r>
            <a:r>
              <a:rPr lang="fr-FR" sz="2400" dirty="0" err="1" smtClean="0"/>
              <a:t>super-earth</a:t>
            </a:r>
            <a:r>
              <a:rPr lang="fr-FR" sz="2400" dirty="0" smtClean="0"/>
              <a:t> GJ1214b (</a:t>
            </a:r>
            <a:r>
              <a:rPr lang="fr-FR" sz="2400" dirty="0" err="1" smtClean="0"/>
              <a:t>Credit</a:t>
            </a:r>
            <a:r>
              <a:rPr lang="fr-FR" sz="2400" dirty="0" smtClean="0"/>
              <a:t>: David </a:t>
            </a:r>
            <a:r>
              <a:rPr lang="fr-FR" sz="2400" dirty="0" err="1" smtClean="0"/>
              <a:t>Lafrenière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4343400" cy="28912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66800"/>
            <a:ext cx="3427841" cy="23939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57800" y="9144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Charbonneau et al 2009, Nature, 462, 17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2400" y="3733800"/>
            <a:ext cx="4800600" cy="2438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u="sng" dirty="0" err="1" smtClean="0"/>
              <a:t>What</a:t>
            </a:r>
            <a:r>
              <a:rPr lang="fr-FR" sz="2000" b="1" u="sng" dirty="0" smtClean="0"/>
              <a:t> </a:t>
            </a:r>
            <a:r>
              <a:rPr lang="fr-FR" sz="2000" b="1" u="sng" dirty="0" err="1" smtClean="0"/>
              <a:t>is</a:t>
            </a:r>
            <a:r>
              <a:rPr lang="fr-FR" sz="2000" b="1" u="sng" dirty="0" smtClean="0"/>
              <a:t>  the nature of GJ1214b?</a:t>
            </a:r>
          </a:p>
          <a:p>
            <a:pPr algn="l">
              <a:buFont typeface="Courier New"/>
              <a:buChar char="o"/>
            </a:pPr>
            <a:r>
              <a:rPr lang="fr-FR" sz="2000" dirty="0" smtClean="0"/>
              <a:t>  An </a:t>
            </a:r>
            <a:r>
              <a:rPr lang="fr-FR" sz="2000" dirty="0" err="1" smtClean="0"/>
              <a:t>ice</a:t>
            </a:r>
            <a:r>
              <a:rPr lang="fr-FR" sz="2000" dirty="0" smtClean="0"/>
              <a:t> </a:t>
            </a:r>
            <a:r>
              <a:rPr lang="fr-FR" sz="2000" dirty="0" err="1" smtClean="0"/>
              <a:t>giant</a:t>
            </a:r>
            <a:r>
              <a:rPr lang="fr-FR" sz="2000" dirty="0" smtClean="0"/>
              <a:t> (a mini Neptune) ? </a:t>
            </a:r>
            <a:endParaRPr lang="fr-FR" sz="2000" baseline="-25000" dirty="0" smtClean="0"/>
          </a:p>
          <a:p>
            <a:pPr algn="l">
              <a:buFont typeface="Courier New"/>
              <a:buChar char="o"/>
            </a:pPr>
            <a:r>
              <a:rPr lang="fr-FR" sz="2000" dirty="0" smtClean="0"/>
              <a:t> A water world ?</a:t>
            </a:r>
          </a:p>
          <a:p>
            <a:pPr algn="l">
              <a:buFont typeface="Courier New"/>
              <a:buChar char="o"/>
            </a:pPr>
            <a:r>
              <a:rPr lang="fr-FR" sz="2000" dirty="0" smtClean="0"/>
              <a:t> Transit </a:t>
            </a:r>
            <a:r>
              <a:rPr lang="fr-FR" sz="2000" dirty="0" err="1" smtClean="0"/>
              <a:t>spectroscopy</a:t>
            </a:r>
            <a:r>
              <a:rPr lang="fr-FR" sz="2000" dirty="0" smtClean="0"/>
              <a:t>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give</a:t>
            </a:r>
            <a:r>
              <a:rPr lang="fr-FR" sz="2000" dirty="0" smtClean="0"/>
              <a:t> the  </a:t>
            </a:r>
            <a:r>
              <a:rPr lang="fr-FR" sz="2000" dirty="0" err="1" smtClean="0"/>
              <a:t>answer</a:t>
            </a:r>
            <a:endParaRPr lang="fr-FR" sz="2000" dirty="0" smtClean="0"/>
          </a:p>
          <a:p>
            <a:pPr algn="l">
              <a:buFont typeface="Courier New"/>
              <a:buChar char="o"/>
            </a:pPr>
            <a:endParaRPr lang="fr-FR" sz="2000" baseline="-25000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5029200" y="3581400"/>
          <a:ext cx="4038600" cy="243840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95400"/>
                <a:gridCol w="990600"/>
                <a:gridCol w="838200"/>
                <a:gridCol w="914400"/>
              </a:tblGrid>
              <a:tr h="569545">
                <a:tc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GJ1214b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Earth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Neptune</a:t>
                      </a:r>
                      <a:endParaRPr lang="fr-FR" sz="1400" b="1" dirty="0"/>
                    </a:p>
                  </a:txBody>
                  <a:tcPr/>
                </a:tc>
              </a:tr>
              <a:tr h="374122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/>
                        <a:t>Mass 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6.5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1.0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17</a:t>
                      </a:r>
                      <a:endParaRPr lang="fr-FR" sz="1400" b="1" dirty="0"/>
                    </a:p>
                  </a:txBody>
                  <a:tcPr/>
                </a:tc>
              </a:tr>
              <a:tr h="374122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/>
                        <a:t>Radius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2.7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1.0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4.0</a:t>
                      </a:r>
                      <a:endParaRPr lang="fr-FR" sz="1400" b="1" dirty="0"/>
                    </a:p>
                  </a:txBody>
                  <a:tcPr/>
                </a:tc>
              </a:tr>
              <a:tr h="525622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/>
                        <a:t>Temperature</a:t>
                      </a:r>
                      <a:endParaRPr lang="fr-FR" sz="1400" b="1" dirty="0" smtClean="0"/>
                    </a:p>
                    <a:p>
                      <a:pPr algn="l"/>
                      <a:r>
                        <a:rPr lang="fr-FR" sz="1400" b="1" dirty="0" smtClean="0"/>
                        <a:t>   (Kelvin)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400-600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300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55</a:t>
                      </a:r>
                      <a:endParaRPr lang="fr-FR" sz="1400" b="1" dirty="0"/>
                    </a:p>
                  </a:txBody>
                  <a:tcPr anchor="ctr"/>
                </a:tc>
              </a:tr>
              <a:tr h="59499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/>
                        <a:t>Density</a:t>
                      </a:r>
                      <a:endParaRPr lang="fr-FR" sz="1400" b="1" dirty="0" smtClean="0"/>
                    </a:p>
                    <a:p>
                      <a:pPr algn="l"/>
                      <a:r>
                        <a:rPr lang="fr-FR" sz="1400" b="1" dirty="0" smtClean="0"/>
                        <a:t>(g/cm</a:t>
                      </a:r>
                      <a:r>
                        <a:rPr lang="fr-FR" sz="1400" b="1" baseline="30000" dirty="0" smtClean="0"/>
                        <a:t>3</a:t>
                      </a:r>
                      <a:r>
                        <a:rPr lang="fr-FR" sz="1400" b="1" dirty="0" smtClean="0"/>
                        <a:t>)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1.9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5.5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1.7</a:t>
                      </a:r>
                      <a:endParaRPr lang="fr-FR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 descr="G700-pictu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GJ1214b as </a:t>
            </a:r>
            <a:r>
              <a:rPr lang="fr-FR" dirty="0" err="1" smtClean="0"/>
              <a:t>observed</a:t>
            </a:r>
            <a:r>
              <a:rPr lang="fr-FR" dirty="0" smtClean="0"/>
              <a:t> by HST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" y="1121326"/>
            <a:ext cx="9013798" cy="33696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4362450"/>
            <a:ext cx="3988377" cy="18255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22439" y="5145544"/>
            <a:ext cx="2624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>
                <a:solidFill>
                  <a:srgbClr val="000000"/>
                </a:solidFill>
              </a:rPr>
              <a:t>Berta et al 2012</a:t>
            </a:r>
            <a:endParaRPr lang="fr-F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With</a:t>
            </a:r>
            <a:r>
              <a:rPr lang="fr-FR" dirty="0" smtClean="0"/>
              <a:t> NIRISS (</a:t>
            </a:r>
            <a:r>
              <a:rPr lang="fr-FR" dirty="0" err="1" smtClean="0"/>
              <a:t>mini-Neptune</a:t>
            </a:r>
            <a:r>
              <a:rPr lang="fr-FR" dirty="0" smtClean="0"/>
              <a:t> model)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80047"/>
            <a:ext cx="6143333" cy="47159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95400" y="990600"/>
            <a:ext cx="67056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0000"/>
                </a:solidFill>
              </a:rPr>
              <a:t>Integration</a:t>
            </a:r>
            <a:r>
              <a:rPr lang="fr-FR" sz="2000" dirty="0" smtClean="0">
                <a:solidFill>
                  <a:srgbClr val="000000"/>
                </a:solidFill>
              </a:rPr>
              <a:t> time: 80 </a:t>
            </a:r>
            <a:r>
              <a:rPr lang="fr-FR" sz="2000" dirty="0" err="1" smtClean="0">
                <a:solidFill>
                  <a:srgbClr val="000000"/>
                </a:solidFill>
              </a:rPr>
              <a:t>mins</a:t>
            </a:r>
            <a:r>
              <a:rPr lang="fr-FR" sz="2000" dirty="0" smtClean="0">
                <a:solidFill>
                  <a:srgbClr val="000000"/>
                </a:solidFill>
              </a:rPr>
              <a:t> (</a:t>
            </a:r>
            <a:r>
              <a:rPr lang="fr-FR" sz="2000" dirty="0" err="1" smtClean="0">
                <a:solidFill>
                  <a:srgbClr val="000000"/>
                </a:solidFill>
              </a:rPr>
              <a:t>twice</a:t>
            </a:r>
            <a:r>
              <a:rPr lang="fr-FR" sz="2000" dirty="0" smtClean="0">
                <a:solidFill>
                  <a:srgbClr val="000000"/>
                </a:solidFill>
              </a:rPr>
              <a:t> the transit time; one </a:t>
            </a:r>
            <a:r>
              <a:rPr lang="fr-FR" sz="2000" dirty="0" err="1" smtClean="0">
                <a:solidFill>
                  <a:srgbClr val="000000"/>
                </a:solidFill>
              </a:rPr>
              <a:t>visit</a:t>
            </a:r>
            <a:r>
              <a:rPr lang="fr-FR" sz="2000" dirty="0" smtClean="0">
                <a:solidFill>
                  <a:srgbClr val="000000"/>
                </a:solidFill>
              </a:rPr>
              <a:t>) </a:t>
            </a:r>
            <a:endParaRPr lang="fr-FR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With</a:t>
            </a:r>
            <a:r>
              <a:rPr lang="fr-FR" dirty="0" smtClean="0"/>
              <a:t> NIRISS (« Water world » model)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066800" y="990600"/>
            <a:ext cx="6858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0000"/>
                </a:solidFill>
              </a:rPr>
              <a:t>Integration</a:t>
            </a:r>
            <a:r>
              <a:rPr lang="fr-FR" sz="2000" dirty="0" smtClean="0">
                <a:solidFill>
                  <a:srgbClr val="000000"/>
                </a:solidFill>
              </a:rPr>
              <a:t> time: 6.8 h (5 </a:t>
            </a:r>
            <a:r>
              <a:rPr lang="fr-FR" sz="2000" dirty="0" err="1" smtClean="0">
                <a:solidFill>
                  <a:srgbClr val="000000"/>
                </a:solidFill>
              </a:rPr>
              <a:t>visits</a:t>
            </a:r>
            <a:r>
              <a:rPr lang="fr-FR" sz="2000" dirty="0" smtClean="0">
                <a:solidFill>
                  <a:srgbClr val="000000"/>
                </a:solidFill>
              </a:rPr>
              <a:t>) 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46250"/>
            <a:ext cx="9057376" cy="358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0-</a:t>
            </a:r>
            <a:fld id="{DB6BA944-C228-994B-BEB5-334D7363E55B}" type="slidenum">
              <a:rPr lang="en-US"/>
              <a:pPr/>
              <a:t>3</a:t>
            </a:fld>
            <a:endParaRPr lang="en-US"/>
          </a:p>
        </p:txBody>
      </p:sp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FOV </a:t>
            </a:r>
            <a:r>
              <a:rPr lang="en-US" dirty="0"/>
              <a:t>Location </a:t>
            </a:r>
            <a:endParaRPr lang="fr-CA" dirty="0"/>
          </a:p>
        </p:txBody>
      </p:sp>
      <p:pic>
        <p:nvPicPr>
          <p:cNvPr id="1138693" name="Picture 5" descr="ISIM_F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1371600"/>
            <a:ext cx="8997950" cy="4430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000" y="-57000"/>
            <a:ext cx="9220000" cy="69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90800"/>
            <a:ext cx="4952800" cy="3714600"/>
          </a:xfrm>
          <a:prstGeom prst="rect">
            <a:avLst/>
          </a:prstGeom>
        </p:spPr>
      </p:pic>
      <p:pic>
        <p:nvPicPr>
          <p:cNvPr id="7" name="Image 6" descr="P10906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11-763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281" r="-13281"/>
          <a:stretch>
            <a:fillRect/>
          </a:stretch>
        </p:blipFill>
        <p:spPr>
          <a:xfrm>
            <a:off x="-1933576" y="-228600"/>
            <a:ext cx="12601576" cy="74676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JWST has a new instrument </a:t>
            </a:r>
            <a:r>
              <a:rPr lang="fr-FR" dirty="0" err="1" smtClean="0"/>
              <a:t>called</a:t>
            </a:r>
            <a:r>
              <a:rPr lang="fr-FR" dirty="0" smtClean="0"/>
              <a:t> NIRISS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cababilities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Broad band </a:t>
            </a:r>
            <a:r>
              <a:rPr lang="fr-FR" dirty="0" err="1" smtClean="0"/>
              <a:t>imaging</a:t>
            </a:r>
            <a:r>
              <a:rPr lang="fr-FR" dirty="0" smtClean="0"/>
              <a:t> (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configured</a:t>
            </a:r>
            <a:r>
              <a:rPr lang="fr-FR" dirty="0" smtClean="0"/>
              <a:t> as a </a:t>
            </a:r>
            <a:r>
              <a:rPr lang="fr-FR" dirty="0" err="1" smtClean="0"/>
              <a:t>guiding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Low-resolution</a:t>
            </a:r>
            <a:r>
              <a:rPr lang="fr-FR" dirty="0" smtClean="0"/>
              <a:t> (R=150) </a:t>
            </a:r>
            <a:r>
              <a:rPr lang="fr-FR" dirty="0" err="1" smtClean="0"/>
              <a:t>multi-objet</a:t>
            </a:r>
            <a:r>
              <a:rPr lang="fr-FR" dirty="0" smtClean="0"/>
              <a:t>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 smtClean="0"/>
          </a:p>
          <a:p>
            <a:pPr lvl="1"/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endParaRPr lang="fr-FR" dirty="0" smtClean="0"/>
          </a:p>
          <a:p>
            <a:pPr lvl="1"/>
            <a:r>
              <a:rPr lang="fr-FR" dirty="0" err="1" smtClean="0"/>
              <a:t>High-dynamic</a:t>
            </a:r>
            <a:r>
              <a:rPr lang="fr-FR" dirty="0" smtClean="0"/>
              <a:t> range R-700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r>
              <a:rPr lang="fr-FR" dirty="0" err="1" smtClean="0"/>
              <a:t>optimized</a:t>
            </a:r>
            <a:r>
              <a:rPr lang="fr-FR" dirty="0" smtClean="0"/>
              <a:t> for </a:t>
            </a:r>
            <a:r>
              <a:rPr lang="fr-FR" dirty="0" err="1" smtClean="0"/>
              <a:t>transiting</a:t>
            </a:r>
            <a:r>
              <a:rPr lang="fr-FR" dirty="0" smtClean="0"/>
              <a:t> exoplanets.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FGS/NIRISS </a:t>
            </a:r>
            <a:r>
              <a:rPr lang="fr-FR" dirty="0" err="1" smtClean="0">
                <a:solidFill>
                  <a:srgbClr val="FF0000"/>
                </a:solidFill>
              </a:rPr>
              <a:t>shall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be</a:t>
            </a:r>
            <a:r>
              <a:rPr lang="fr-FR" dirty="0" smtClean="0">
                <a:solidFill>
                  <a:srgbClr val="FF0000"/>
                </a:solidFill>
              </a:rPr>
              <a:t> on dock </a:t>
            </a:r>
            <a:r>
              <a:rPr lang="fr-FR" dirty="0" err="1" smtClean="0">
                <a:solidFill>
                  <a:srgbClr val="FF0000"/>
                </a:solidFill>
              </a:rPr>
              <a:t>at</a:t>
            </a:r>
            <a:r>
              <a:rPr lang="fr-FR" dirty="0" smtClean="0">
                <a:solidFill>
                  <a:srgbClr val="FF0000"/>
                </a:solidFill>
              </a:rPr>
              <a:t> GSFC by the end of </a:t>
            </a:r>
            <a:r>
              <a:rPr lang="fr-FR" dirty="0" err="1" smtClean="0">
                <a:solidFill>
                  <a:srgbClr val="FF0000"/>
                </a:solidFill>
              </a:rPr>
              <a:t>this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month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TFI/NIRISS Optical </a:t>
            </a:r>
            <a:r>
              <a:rPr lang="fr-FR" dirty="0"/>
              <a:t>Design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Image 9" descr="TFI-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925763"/>
            <a:ext cx="5302250" cy="52464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90600"/>
            <a:ext cx="2882900" cy="3035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105400" y="4419600"/>
            <a:ext cx="39624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 smtClean="0"/>
              <a:t>Haley et al [8442-133], </a:t>
            </a:r>
            <a:r>
              <a:rPr lang="fr-FR" i="1" dirty="0" err="1" smtClean="0"/>
              <a:t>Space</a:t>
            </a:r>
            <a:r>
              <a:rPr lang="fr-FR" i="1" dirty="0" smtClean="0"/>
              <a:t> </a:t>
            </a:r>
            <a:r>
              <a:rPr lang="fr-FR" i="1" dirty="0" err="1" smtClean="0"/>
              <a:t>environment</a:t>
            </a:r>
            <a:r>
              <a:rPr lang="fr-FR" i="1" dirty="0" smtClean="0"/>
              <a:t> challenges </a:t>
            </a:r>
            <a:r>
              <a:rPr lang="fr-FR" i="1" dirty="0" err="1" smtClean="0"/>
              <a:t>with</a:t>
            </a:r>
            <a:r>
              <a:rPr lang="fr-FR" i="1" dirty="0" smtClean="0"/>
              <a:t> the </a:t>
            </a:r>
            <a:r>
              <a:rPr lang="fr-FR" i="1" dirty="0" err="1" smtClean="0"/>
              <a:t>tunable</a:t>
            </a:r>
            <a:r>
              <a:rPr lang="fr-FR" i="1" dirty="0" smtClean="0"/>
              <a:t> </a:t>
            </a:r>
            <a:r>
              <a:rPr lang="fr-FR" i="1" dirty="0" err="1" smtClean="0"/>
              <a:t>Fabry-Perot</a:t>
            </a:r>
            <a:r>
              <a:rPr lang="fr-FR" i="1" dirty="0" smtClean="0"/>
              <a:t> </a:t>
            </a:r>
            <a:r>
              <a:rPr lang="fr-FR" i="1" dirty="0" err="1" smtClean="0"/>
              <a:t>etalon</a:t>
            </a:r>
            <a:r>
              <a:rPr lang="fr-FR" i="1" dirty="0" smtClean="0"/>
              <a:t> for the </a:t>
            </a:r>
            <a:r>
              <a:rPr lang="fr-FR" i="1" smtClean="0"/>
              <a:t>JWST fine </a:t>
            </a:r>
            <a:r>
              <a:rPr lang="fr-FR" i="1" dirty="0" smtClean="0"/>
              <a:t>guidance </a:t>
            </a:r>
            <a:r>
              <a:rPr lang="fr-FR" i="1" dirty="0" err="1" smtClean="0"/>
              <a:t>sensor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Transition plan </a:t>
            </a:r>
            <a:r>
              <a:rPr lang="fr-FR" dirty="0" err="1" smtClean="0"/>
              <a:t>from</a:t>
            </a:r>
            <a:r>
              <a:rPr lang="fr-FR" dirty="0" smtClean="0"/>
              <a:t> TFI to NIRISS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 err="1" smtClean="0"/>
              <a:t>Remove</a:t>
            </a:r>
            <a:r>
              <a:rPr lang="fr-FR" sz="2000" dirty="0" smtClean="0"/>
              <a:t> </a:t>
            </a:r>
            <a:r>
              <a:rPr lang="fr-FR" sz="2000" dirty="0" err="1" smtClean="0"/>
              <a:t>etalon</a:t>
            </a:r>
            <a:r>
              <a:rPr lang="fr-FR" sz="2000" dirty="0" smtClean="0"/>
              <a:t> and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control </a:t>
            </a:r>
            <a:r>
              <a:rPr lang="fr-FR" sz="2000" dirty="0" err="1" smtClean="0"/>
              <a:t>electronics</a:t>
            </a:r>
            <a:endParaRPr lang="fr-FR" sz="2000" dirty="0" smtClean="0"/>
          </a:p>
          <a:p>
            <a:r>
              <a:rPr lang="fr-FR" sz="2000" dirty="0" err="1" smtClean="0"/>
              <a:t>Re-populate</a:t>
            </a:r>
            <a:r>
              <a:rPr lang="fr-FR" sz="2000" dirty="0" smtClean="0"/>
              <a:t> dual </a:t>
            </a:r>
            <a:r>
              <a:rPr lang="fr-FR" sz="2000" dirty="0" err="1" smtClean="0"/>
              <a:t>wheel</a:t>
            </a:r>
            <a:r>
              <a:rPr lang="fr-FR" sz="2000" dirty="0" smtClean="0"/>
              <a:t> (9 position </a:t>
            </a:r>
            <a:r>
              <a:rPr lang="fr-FR" sz="2000" dirty="0" err="1" smtClean="0"/>
              <a:t>each</a:t>
            </a:r>
            <a:r>
              <a:rPr lang="fr-FR" sz="2000" dirty="0" smtClean="0"/>
              <a:t>) </a:t>
            </a:r>
            <a:r>
              <a:rPr lang="fr-FR" sz="2000" dirty="0" err="1" smtClean="0"/>
              <a:t>with</a:t>
            </a:r>
            <a:r>
              <a:rPr lang="fr-FR" sz="2000" dirty="0" smtClean="0"/>
              <a:t> new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elements</a:t>
            </a:r>
            <a:r>
              <a:rPr lang="fr-FR" sz="2000" dirty="0" smtClean="0"/>
              <a:t> (</a:t>
            </a:r>
            <a:r>
              <a:rPr lang="fr-FR" sz="2000" dirty="0" err="1" smtClean="0"/>
              <a:t>filters</a:t>
            </a:r>
            <a:r>
              <a:rPr lang="fr-FR" sz="2000" dirty="0" smtClean="0"/>
              <a:t> and </a:t>
            </a:r>
            <a:r>
              <a:rPr lang="fr-FR" sz="2000" dirty="0" err="1" smtClean="0"/>
              <a:t>grisms</a:t>
            </a:r>
            <a:r>
              <a:rPr lang="fr-FR" sz="2000" dirty="0" smtClean="0"/>
              <a:t>)</a:t>
            </a:r>
          </a:p>
          <a:p>
            <a:pPr lvl="1"/>
            <a:r>
              <a:rPr lang="fr-FR" sz="1600" dirty="0" err="1" smtClean="0"/>
              <a:t>Borrow</a:t>
            </a:r>
            <a:r>
              <a:rPr lang="fr-FR" sz="1600" dirty="0" smtClean="0"/>
              <a:t> 10 </a:t>
            </a:r>
            <a:r>
              <a:rPr lang="fr-FR" sz="1600" dirty="0" err="1" smtClean="0"/>
              <a:t>NIRCam</a:t>
            </a:r>
            <a:r>
              <a:rPr lang="fr-FR" sz="1600" dirty="0" smtClean="0"/>
              <a:t> </a:t>
            </a:r>
            <a:r>
              <a:rPr lang="fr-FR" sz="1600" dirty="0" err="1" smtClean="0"/>
              <a:t>spare</a:t>
            </a:r>
            <a:r>
              <a:rPr lang="fr-FR" sz="1600" dirty="0" smtClean="0"/>
              <a:t> </a:t>
            </a:r>
            <a:r>
              <a:rPr lang="fr-FR" sz="1600" dirty="0" err="1" smtClean="0"/>
              <a:t>filters</a:t>
            </a:r>
            <a:r>
              <a:rPr lang="fr-FR" sz="1600" dirty="0" smtClean="0"/>
              <a:t> </a:t>
            </a:r>
          </a:p>
          <a:p>
            <a:r>
              <a:rPr lang="fr-FR" sz="2000" dirty="0" smtClean="0"/>
              <a:t>New </a:t>
            </a:r>
            <a:r>
              <a:rPr lang="fr-FR" sz="2000" dirty="0" err="1" smtClean="0"/>
              <a:t>procurements</a:t>
            </a:r>
            <a:r>
              <a:rPr lang="fr-FR" sz="2000" dirty="0" smtClean="0"/>
              <a:t>:</a:t>
            </a:r>
          </a:p>
          <a:p>
            <a:pPr lvl="1"/>
            <a:r>
              <a:rPr lang="fr-FR" sz="1800" dirty="0" smtClean="0"/>
              <a:t>6 </a:t>
            </a:r>
            <a:r>
              <a:rPr lang="fr-FR" sz="1800" dirty="0" err="1" smtClean="0"/>
              <a:t>fiters</a:t>
            </a:r>
            <a:endParaRPr lang="fr-FR" sz="1800" dirty="0" smtClean="0"/>
          </a:p>
          <a:p>
            <a:pPr lvl="1"/>
            <a:r>
              <a:rPr lang="fr-FR" sz="1800" dirty="0" err="1" smtClean="0"/>
              <a:t>Two</a:t>
            </a:r>
            <a:r>
              <a:rPr lang="fr-FR" sz="1800" dirty="0" smtClean="0"/>
              <a:t> </a:t>
            </a:r>
            <a:r>
              <a:rPr lang="fr-FR" sz="1800" dirty="0" err="1" smtClean="0"/>
              <a:t>low-resolution</a:t>
            </a:r>
            <a:r>
              <a:rPr lang="fr-FR" sz="1800" dirty="0" smtClean="0"/>
              <a:t> </a:t>
            </a:r>
            <a:r>
              <a:rPr lang="fr-FR" sz="1800" dirty="0" err="1" smtClean="0"/>
              <a:t>grisms</a:t>
            </a:r>
            <a:r>
              <a:rPr lang="fr-FR" sz="1800" dirty="0" smtClean="0"/>
              <a:t> </a:t>
            </a:r>
          </a:p>
          <a:p>
            <a:pPr lvl="1"/>
            <a:r>
              <a:rPr lang="fr-FR" sz="1800" dirty="0" smtClean="0"/>
              <a:t>One </a:t>
            </a:r>
            <a:r>
              <a:rPr lang="fr-FR" sz="1800" dirty="0" err="1" smtClean="0"/>
              <a:t>crossed-dispersed</a:t>
            </a:r>
            <a:r>
              <a:rPr lang="fr-FR" sz="1800" dirty="0" smtClean="0"/>
              <a:t> </a:t>
            </a:r>
            <a:r>
              <a:rPr lang="fr-FR" sz="1800" dirty="0" err="1" smtClean="0"/>
              <a:t>grism</a:t>
            </a:r>
            <a:r>
              <a:rPr lang="fr-FR" sz="1800" dirty="0" smtClean="0"/>
              <a:t> </a:t>
            </a:r>
          </a:p>
          <a:p>
            <a:r>
              <a:rPr lang="fr-FR" sz="2000" dirty="0" smtClean="0"/>
              <a:t>Qualification plan of new components</a:t>
            </a:r>
          </a:p>
          <a:p>
            <a:pPr lvl="1"/>
            <a:r>
              <a:rPr lang="fr-FR" dirty="0" smtClean="0"/>
              <a:t>Radiation tests, </a:t>
            </a:r>
            <a:r>
              <a:rPr lang="fr-FR" dirty="0" err="1" smtClean="0"/>
              <a:t>cryo</a:t>
            </a:r>
            <a:r>
              <a:rPr lang="fr-FR" dirty="0" smtClean="0"/>
              <a:t> </a:t>
            </a:r>
            <a:r>
              <a:rPr lang="fr-FR" dirty="0" err="1" smtClean="0"/>
              <a:t>cycling</a:t>
            </a:r>
            <a:r>
              <a:rPr lang="fr-FR" dirty="0" smtClean="0"/>
              <a:t>, WFE </a:t>
            </a:r>
            <a:r>
              <a:rPr lang="fr-FR" dirty="0" err="1" smtClean="0"/>
              <a:t>characterization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ambient</a:t>
            </a:r>
            <a:r>
              <a:rPr lang="fr-FR" dirty="0" smtClean="0"/>
              <a:t> and </a:t>
            </a:r>
            <a:r>
              <a:rPr lang="fr-FR" dirty="0" err="1" smtClean="0"/>
              <a:t>cryo</a:t>
            </a:r>
            <a:r>
              <a:rPr lang="fr-FR" dirty="0" smtClean="0"/>
              <a:t>, </a:t>
            </a:r>
            <a:r>
              <a:rPr lang="fr-FR" dirty="0" err="1" smtClean="0"/>
              <a:t>grism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r>
              <a:rPr lang="fr-FR" dirty="0" smtClean="0"/>
              <a:t>.</a:t>
            </a:r>
          </a:p>
          <a:p>
            <a:r>
              <a:rPr lang="fr-FR" sz="2000" dirty="0" smtClean="0"/>
              <a:t>Test plan</a:t>
            </a:r>
          </a:p>
          <a:p>
            <a:pPr lvl="1"/>
            <a:r>
              <a:rPr lang="fr-FR" dirty="0" smtClean="0"/>
              <a:t>DW: </a:t>
            </a:r>
            <a:r>
              <a:rPr lang="fr-FR" dirty="0" err="1" smtClean="0"/>
              <a:t>functional</a:t>
            </a:r>
            <a:r>
              <a:rPr lang="fr-FR" dirty="0" smtClean="0"/>
              <a:t> test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cryo</a:t>
            </a:r>
            <a:r>
              <a:rPr lang="fr-FR" dirty="0" smtClean="0"/>
              <a:t> + vibration test. </a:t>
            </a:r>
          </a:p>
          <a:p>
            <a:pPr lvl="1"/>
            <a:r>
              <a:rPr lang="fr-FR" dirty="0" smtClean="0"/>
              <a:t>No </a:t>
            </a:r>
            <a:r>
              <a:rPr lang="fr-FR" dirty="0" err="1" smtClean="0"/>
              <a:t>end-to-end</a:t>
            </a:r>
            <a:r>
              <a:rPr lang="fr-FR" dirty="0" smtClean="0"/>
              <a:t> instrument tests (to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ISIM).  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NIRISS Dual Wheel components</a:t>
            </a:r>
            <a:endParaRPr lang="fr-FR" dirty="0"/>
          </a:p>
        </p:txBody>
      </p:sp>
      <p:pic>
        <p:nvPicPr>
          <p:cNvPr id="5" name="Espace réservé du contenu 4" descr="DW_layou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259" b="-9259"/>
              <a:stretch>
                <a:fillRect/>
              </a:stretch>
            </p:blipFill>
          </mc:Choice>
          <mc:Fallback>
            <p:blipFill>
              <a:blip r:embed="rId3"/>
              <a:srcRect t="-9259" b="-9259"/>
              <a:stretch>
                <a:fillRect/>
              </a:stretch>
            </p:blipFill>
          </mc:Fallback>
        </mc:AlternateContent>
        <p:spPr/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NIRISS </a:t>
            </a:r>
            <a:r>
              <a:rPr lang="fr-FR" dirty="0" err="1" smtClean="0"/>
              <a:t>Observing</a:t>
            </a:r>
            <a:r>
              <a:rPr lang="fr-FR" dirty="0" smtClean="0"/>
              <a:t> modes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fr-FR" sz="2000" dirty="0" err="1" smtClean="0">
                <a:solidFill>
                  <a:srgbClr val="FF0000"/>
                </a:solidFill>
              </a:rPr>
              <a:t>Wide-Field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Slitless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Spectroscopy</a:t>
            </a:r>
            <a:r>
              <a:rPr lang="fr-FR" sz="2000" dirty="0" smtClean="0">
                <a:solidFill>
                  <a:srgbClr val="FF0000"/>
                </a:solidFill>
              </a:rPr>
              <a:t> (WFSS)</a:t>
            </a:r>
          </a:p>
          <a:p>
            <a:pPr lvl="1"/>
            <a:r>
              <a:rPr lang="fr-FR" sz="1400" dirty="0" err="1" smtClean="0"/>
              <a:t>Optimized</a:t>
            </a:r>
            <a:r>
              <a:rPr lang="fr-FR" sz="1400" dirty="0" smtClean="0"/>
              <a:t> for </a:t>
            </a:r>
            <a:r>
              <a:rPr lang="fr-FR" sz="1400" dirty="0" err="1" smtClean="0"/>
              <a:t>Lyα</a:t>
            </a:r>
            <a:r>
              <a:rPr lang="fr-FR" sz="1400" dirty="0" smtClean="0"/>
              <a:t> </a:t>
            </a:r>
            <a:r>
              <a:rPr lang="fr-FR" sz="1400" dirty="0" err="1" smtClean="0"/>
              <a:t>emitters</a:t>
            </a:r>
            <a:r>
              <a:rPr lang="fr-FR" sz="1400" dirty="0" smtClean="0"/>
              <a:t> </a:t>
            </a:r>
          </a:p>
          <a:p>
            <a:pPr lvl="1"/>
            <a:r>
              <a:rPr lang="fr-FR" sz="1400" dirty="0" err="1" smtClean="0"/>
              <a:t>Wavelength</a:t>
            </a:r>
            <a:r>
              <a:rPr lang="fr-FR" sz="1400" dirty="0" smtClean="0"/>
              <a:t> range: 1 – 2.5 </a:t>
            </a:r>
            <a:r>
              <a:rPr lang="fr-FR" sz="1400" dirty="0" err="1" smtClean="0"/>
              <a:t>μm</a:t>
            </a:r>
            <a:endParaRPr lang="fr-FR" sz="1400" dirty="0" smtClean="0"/>
          </a:p>
          <a:p>
            <a:pPr lvl="1"/>
            <a:r>
              <a:rPr lang="fr-FR" sz="1400" dirty="0" smtClean="0"/>
              <a:t>Spectral </a:t>
            </a:r>
            <a:r>
              <a:rPr lang="fr-FR" sz="1400" dirty="0" err="1" smtClean="0"/>
              <a:t>resolution</a:t>
            </a:r>
            <a:r>
              <a:rPr lang="fr-FR" sz="1400" dirty="0" smtClean="0"/>
              <a:t>: 150</a:t>
            </a:r>
          </a:p>
          <a:p>
            <a:pPr lvl="1"/>
            <a:r>
              <a:rPr lang="fr-FR" sz="1400" dirty="0" smtClean="0"/>
              <a:t>Line flux </a:t>
            </a:r>
            <a:r>
              <a:rPr lang="fr-FR" sz="1400" dirty="0" err="1" smtClean="0"/>
              <a:t>sensitivity</a:t>
            </a:r>
            <a:r>
              <a:rPr lang="fr-FR" sz="1400" dirty="0" smtClean="0"/>
              <a:t> </a:t>
            </a:r>
            <a:r>
              <a:rPr lang="fr-FR" sz="1400" dirty="0" err="1" smtClean="0"/>
              <a:t>requirement</a:t>
            </a:r>
            <a:r>
              <a:rPr lang="fr-FR" sz="1400" dirty="0" smtClean="0"/>
              <a:t> (10σ 10</a:t>
            </a:r>
            <a:r>
              <a:rPr lang="fr-FR" sz="1400" baseline="30000" dirty="0" smtClean="0"/>
              <a:t>4</a:t>
            </a:r>
            <a:r>
              <a:rPr lang="fr-FR" sz="1400" dirty="0" smtClean="0"/>
              <a:t>s): 6.25x10</a:t>
            </a:r>
            <a:r>
              <a:rPr lang="fr-FR" sz="1400" baseline="30000" dirty="0" smtClean="0"/>
              <a:t>-21 </a:t>
            </a:r>
            <a:r>
              <a:rPr lang="fr-FR" sz="1400" dirty="0" smtClean="0"/>
              <a:t>W m</a:t>
            </a:r>
            <a:r>
              <a:rPr lang="fr-FR" sz="1400" baseline="30000" dirty="0" smtClean="0"/>
              <a:t>-2 </a:t>
            </a:r>
            <a:r>
              <a:rPr lang="fr-FR" sz="1400" dirty="0" smtClean="0"/>
              <a:t> </a:t>
            </a:r>
            <a:r>
              <a:rPr lang="fr-FR" sz="1400" dirty="0" err="1" smtClean="0"/>
              <a:t>at</a:t>
            </a:r>
            <a:r>
              <a:rPr lang="fr-FR" sz="1400" dirty="0" smtClean="0"/>
              <a:t> 1.4 </a:t>
            </a:r>
            <a:r>
              <a:rPr lang="fr-FR" sz="1400" dirty="0" err="1" smtClean="0"/>
              <a:t>μm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F140M </a:t>
            </a:r>
            <a:r>
              <a:rPr lang="fr-FR" sz="1400" dirty="0" err="1" smtClean="0"/>
              <a:t>filter</a:t>
            </a:r>
            <a:r>
              <a:rPr lang="fr-FR" sz="1400" dirty="0" smtClean="0"/>
              <a:t>. </a:t>
            </a:r>
          </a:p>
          <a:p>
            <a:pPr lvl="1"/>
            <a:r>
              <a:rPr lang="fr-FR" sz="1400" dirty="0" err="1" smtClean="0"/>
              <a:t>Spectro-photometry</a:t>
            </a:r>
            <a:r>
              <a:rPr lang="fr-FR" sz="1400" dirty="0" smtClean="0"/>
              <a:t> </a:t>
            </a:r>
            <a:r>
              <a:rPr lang="fr-FR" sz="1400" dirty="0" err="1" smtClean="0"/>
              <a:t>accuracy</a:t>
            </a:r>
            <a:r>
              <a:rPr lang="fr-FR" sz="1400" dirty="0" smtClean="0"/>
              <a:t>: 10%</a:t>
            </a:r>
          </a:p>
          <a:p>
            <a:r>
              <a:rPr lang="fr-FR" sz="2000" dirty="0" smtClean="0">
                <a:solidFill>
                  <a:srgbClr val="FF0000"/>
                </a:solidFill>
              </a:rPr>
              <a:t>Aperture </a:t>
            </a:r>
            <a:r>
              <a:rPr lang="fr-FR" sz="2000" dirty="0" err="1" smtClean="0">
                <a:solidFill>
                  <a:srgbClr val="FF0000"/>
                </a:solidFill>
              </a:rPr>
              <a:t>Masking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Interferometry</a:t>
            </a:r>
            <a:r>
              <a:rPr lang="fr-FR" sz="2000" dirty="0" smtClean="0">
                <a:solidFill>
                  <a:srgbClr val="FF0000"/>
                </a:solidFill>
              </a:rPr>
              <a:t> (AMI, </a:t>
            </a:r>
            <a:r>
              <a:rPr lang="fr-FR" sz="2000" dirty="0" err="1" smtClean="0">
                <a:solidFill>
                  <a:srgbClr val="FF0000"/>
                </a:solidFill>
              </a:rPr>
              <a:t>high-contrast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imaging</a:t>
            </a:r>
            <a:r>
              <a:rPr lang="fr-FR" sz="2000" dirty="0" smtClean="0">
                <a:solidFill>
                  <a:srgbClr val="FF0000"/>
                </a:solidFill>
              </a:rPr>
              <a:t>) </a:t>
            </a:r>
          </a:p>
          <a:p>
            <a:pPr lvl="1"/>
            <a:r>
              <a:rPr lang="fr-FR" sz="1400" dirty="0" err="1" smtClean="0"/>
              <a:t>Wavelength</a:t>
            </a:r>
            <a:r>
              <a:rPr lang="fr-FR" sz="1400" dirty="0" smtClean="0"/>
              <a:t> range: 3.8 – 4.8 </a:t>
            </a:r>
            <a:r>
              <a:rPr lang="fr-FR" sz="1400" dirty="0" err="1" smtClean="0"/>
              <a:t>μm</a:t>
            </a:r>
            <a:r>
              <a:rPr lang="fr-FR" sz="1400" dirty="0" smtClean="0"/>
              <a:t>. </a:t>
            </a:r>
          </a:p>
          <a:p>
            <a:pPr lvl="1"/>
            <a:r>
              <a:rPr lang="fr-FR" sz="1400" dirty="0" err="1" smtClean="0"/>
              <a:t>Three</a:t>
            </a:r>
            <a:r>
              <a:rPr lang="fr-FR" sz="1400" dirty="0" smtClean="0"/>
              <a:t> </a:t>
            </a:r>
            <a:r>
              <a:rPr lang="fr-FR" sz="1400" dirty="0" err="1" smtClean="0"/>
              <a:t>medium-band</a:t>
            </a:r>
            <a:r>
              <a:rPr lang="fr-FR" sz="1400" dirty="0" smtClean="0"/>
              <a:t> (5-8%) </a:t>
            </a:r>
            <a:r>
              <a:rPr lang="fr-FR" sz="1400" dirty="0" err="1" smtClean="0"/>
              <a:t>filters</a:t>
            </a:r>
            <a:r>
              <a:rPr lang="fr-FR" sz="1400" dirty="0" smtClean="0"/>
              <a:t>.</a:t>
            </a:r>
          </a:p>
          <a:p>
            <a:pPr lvl="1"/>
            <a:r>
              <a:rPr lang="fr-FR" sz="1400" dirty="0" err="1" smtClean="0"/>
              <a:t>Contrast</a:t>
            </a:r>
            <a:r>
              <a:rPr lang="fr-FR" sz="1400" dirty="0" smtClean="0"/>
              <a:t>: 10</a:t>
            </a:r>
            <a:r>
              <a:rPr lang="fr-FR" sz="1400" baseline="30000" dirty="0" smtClean="0"/>
              <a:t>-4</a:t>
            </a:r>
            <a:r>
              <a:rPr lang="fr-FR" sz="1400" dirty="0" smtClean="0"/>
              <a:t> </a:t>
            </a:r>
            <a:r>
              <a:rPr lang="fr-FR" sz="1400" dirty="0" err="1" smtClean="0"/>
              <a:t>between</a:t>
            </a:r>
            <a:r>
              <a:rPr lang="fr-FR" sz="1400" dirty="0" smtClean="0"/>
              <a:t> 70 and 500 mas on 5th star </a:t>
            </a:r>
            <a:r>
              <a:rPr lang="fr-FR" sz="1400" dirty="0" err="1" smtClean="0"/>
              <a:t>at</a:t>
            </a:r>
            <a:r>
              <a:rPr lang="fr-FR" sz="1400" dirty="0" smtClean="0"/>
              <a:t> 4.8 </a:t>
            </a:r>
            <a:r>
              <a:rPr lang="fr-FR" sz="1400" dirty="0" err="1" smtClean="0"/>
              <a:t>um</a:t>
            </a:r>
            <a:r>
              <a:rPr lang="fr-FR" sz="1400" dirty="0" smtClean="0"/>
              <a:t>.</a:t>
            </a:r>
          </a:p>
          <a:p>
            <a:r>
              <a:rPr lang="fr-FR" sz="2000" dirty="0" err="1" smtClean="0">
                <a:solidFill>
                  <a:srgbClr val="FF0000"/>
                </a:solidFill>
              </a:rPr>
              <a:t>Single-Object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Slitless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Spectroscopy</a:t>
            </a:r>
            <a:r>
              <a:rPr lang="fr-FR" sz="2000" dirty="0" smtClean="0">
                <a:solidFill>
                  <a:srgbClr val="FF0000"/>
                </a:solidFill>
              </a:rPr>
              <a:t> (SOSS)</a:t>
            </a:r>
          </a:p>
          <a:p>
            <a:pPr lvl="1"/>
            <a:r>
              <a:rPr lang="fr-FR" sz="1400" dirty="0" err="1" smtClean="0"/>
              <a:t>Optimized</a:t>
            </a:r>
            <a:r>
              <a:rPr lang="fr-FR" sz="1400" dirty="0" smtClean="0"/>
              <a:t> for </a:t>
            </a:r>
            <a:r>
              <a:rPr lang="fr-FR" sz="1400" dirty="0" err="1" smtClean="0"/>
              <a:t>relatively</a:t>
            </a:r>
            <a:r>
              <a:rPr lang="fr-FR" sz="1400" dirty="0" smtClean="0"/>
              <a:t> </a:t>
            </a:r>
            <a:r>
              <a:rPr lang="fr-FR" sz="1400" dirty="0" err="1" smtClean="0"/>
              <a:t>bright</a:t>
            </a:r>
            <a:r>
              <a:rPr lang="fr-FR" sz="1400" dirty="0" smtClean="0"/>
              <a:t> stars (</a:t>
            </a:r>
            <a:r>
              <a:rPr lang="fr-FR" sz="1400" dirty="0" err="1" smtClean="0"/>
              <a:t>e.g</a:t>
            </a:r>
            <a:r>
              <a:rPr lang="fr-FR" sz="1400" dirty="0" smtClean="0"/>
              <a:t>. </a:t>
            </a:r>
            <a:r>
              <a:rPr lang="fr-FR" sz="1400" dirty="0" err="1" smtClean="0"/>
              <a:t>exoplanet</a:t>
            </a:r>
            <a:r>
              <a:rPr lang="fr-FR" sz="1400" dirty="0" smtClean="0"/>
              <a:t> </a:t>
            </a:r>
            <a:r>
              <a:rPr lang="fr-FR" sz="1400" dirty="0" err="1" smtClean="0"/>
              <a:t>transiting</a:t>
            </a:r>
            <a:r>
              <a:rPr lang="fr-FR" sz="1400" dirty="0" smtClean="0"/>
              <a:t> </a:t>
            </a:r>
            <a:r>
              <a:rPr lang="fr-FR" sz="1400" dirty="0" err="1" smtClean="0"/>
              <a:t>systems</a:t>
            </a:r>
            <a:r>
              <a:rPr lang="fr-FR" sz="1400" dirty="0" smtClean="0"/>
              <a:t>).</a:t>
            </a:r>
          </a:p>
          <a:p>
            <a:pPr lvl="1"/>
            <a:r>
              <a:rPr lang="fr-FR" sz="1400" dirty="0" err="1" smtClean="0"/>
              <a:t>Wavelength</a:t>
            </a:r>
            <a:r>
              <a:rPr lang="fr-FR" sz="1400" dirty="0" smtClean="0"/>
              <a:t> range: 0.6 – 2.5 </a:t>
            </a:r>
            <a:r>
              <a:rPr lang="fr-FR" sz="1400" dirty="0" err="1" smtClean="0"/>
              <a:t>μm</a:t>
            </a:r>
            <a:endParaRPr lang="fr-FR" sz="1400" dirty="0" smtClean="0"/>
          </a:p>
          <a:p>
            <a:pPr lvl="1"/>
            <a:r>
              <a:rPr lang="fr-FR" sz="1400" dirty="0" smtClean="0"/>
              <a:t>Spectral </a:t>
            </a:r>
            <a:r>
              <a:rPr lang="fr-FR" sz="1400" dirty="0" err="1" smtClean="0"/>
              <a:t>resolution</a:t>
            </a:r>
            <a:r>
              <a:rPr lang="fr-FR" sz="1400" dirty="0" smtClean="0"/>
              <a:t>: 700 </a:t>
            </a:r>
            <a:r>
              <a:rPr lang="fr-FR" sz="1400" dirty="0" err="1" smtClean="0"/>
              <a:t>at</a:t>
            </a:r>
            <a:r>
              <a:rPr lang="fr-FR" sz="1400" dirty="0" smtClean="0"/>
              <a:t> 1.25 </a:t>
            </a:r>
            <a:r>
              <a:rPr lang="fr-FR" sz="1400" dirty="0" err="1" smtClean="0"/>
              <a:t>μm</a:t>
            </a:r>
            <a:r>
              <a:rPr lang="fr-FR" sz="1400" dirty="0" smtClean="0"/>
              <a:t> </a:t>
            </a:r>
          </a:p>
          <a:p>
            <a:pPr lvl="1"/>
            <a:r>
              <a:rPr lang="fr-FR" sz="1400" dirty="0" err="1" smtClean="0"/>
              <a:t>Brightness</a:t>
            </a:r>
            <a:r>
              <a:rPr lang="fr-FR" sz="1400" dirty="0" smtClean="0"/>
              <a:t> </a:t>
            </a:r>
            <a:r>
              <a:rPr lang="fr-FR" sz="1400" dirty="0" err="1" smtClean="0"/>
              <a:t>limit</a:t>
            </a:r>
            <a:r>
              <a:rPr lang="fr-FR" sz="1400" dirty="0" smtClean="0"/>
              <a:t>: J=7 (J=5; goal)</a:t>
            </a:r>
          </a:p>
          <a:p>
            <a:r>
              <a:rPr lang="fr-FR" sz="2000" dirty="0" err="1" smtClean="0"/>
              <a:t>Broad-band</a:t>
            </a:r>
            <a:r>
              <a:rPr lang="fr-FR" sz="2000" dirty="0" smtClean="0"/>
              <a:t> </a:t>
            </a:r>
            <a:r>
              <a:rPr lang="fr-FR" sz="2000" dirty="0" err="1" smtClean="0"/>
              <a:t>imaging</a:t>
            </a:r>
            <a:r>
              <a:rPr lang="fr-FR" sz="2000" dirty="0" smtClean="0"/>
              <a:t> (BBI; </a:t>
            </a:r>
            <a:r>
              <a:rPr lang="fr-FR" sz="2000" dirty="0" err="1" smtClean="0"/>
              <a:t>parallel</a:t>
            </a:r>
            <a:r>
              <a:rPr lang="fr-FR" sz="2000" dirty="0" smtClean="0"/>
              <a:t> </a:t>
            </a:r>
            <a:r>
              <a:rPr lang="fr-FR" sz="2000" dirty="0" err="1" smtClean="0"/>
              <a:t>observing</a:t>
            </a:r>
            <a:r>
              <a:rPr lang="fr-FR" sz="2000" dirty="0" smtClean="0"/>
              <a:t> mode; goal)</a:t>
            </a:r>
          </a:p>
          <a:p>
            <a:pPr lvl="1"/>
            <a:r>
              <a:rPr lang="fr-FR" sz="1400" dirty="0" smtClean="0"/>
              <a:t>7 </a:t>
            </a:r>
            <a:r>
              <a:rPr lang="fr-FR" sz="1400" dirty="0" err="1" smtClean="0"/>
              <a:t>NIRCam</a:t>
            </a:r>
            <a:r>
              <a:rPr lang="fr-FR" sz="1400" dirty="0" smtClean="0"/>
              <a:t> </a:t>
            </a:r>
            <a:r>
              <a:rPr lang="fr-FR" sz="1400" dirty="0" err="1" smtClean="0"/>
              <a:t>filters</a:t>
            </a:r>
            <a:r>
              <a:rPr lang="fr-FR" sz="1400" dirty="0" smtClean="0"/>
              <a:t>: F090W, F115W, F150W, F200W, F277W, F356W, F444W </a:t>
            </a:r>
          </a:p>
          <a:p>
            <a:pPr lvl="1"/>
            <a:r>
              <a:rPr lang="fr-FR" sz="1400" dirty="0" smtClean="0"/>
              <a:t>Open (</a:t>
            </a:r>
            <a:r>
              <a:rPr lang="fr-FR" sz="1400" dirty="0" err="1" smtClean="0"/>
              <a:t>could</a:t>
            </a:r>
            <a:r>
              <a:rPr lang="fr-FR" sz="1400" dirty="0" smtClean="0"/>
              <a:t>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used</a:t>
            </a:r>
            <a:r>
              <a:rPr lang="fr-FR" sz="1400" dirty="0" smtClean="0"/>
              <a:t> in guide mode)</a:t>
            </a:r>
          </a:p>
          <a:p>
            <a:pPr lvl="1"/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Broad-band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endParaRPr lang="fr-FR" dirty="0"/>
          </a:p>
        </p:txBody>
      </p:sp>
      <p:pic>
        <p:nvPicPr>
          <p:cNvPr id="5" name="Espace réservé du contenu 4" descr="DW_layou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259" b="-9259"/>
              <a:stretch>
                <a:fillRect/>
              </a:stretch>
            </p:blipFill>
          </mc:Choice>
          <mc:Fallback>
            <p:blipFill>
              <a:blip r:embed="rId3"/>
              <a:srcRect t="-9259" b="-9259"/>
              <a:stretch>
                <a:fillRect/>
              </a:stretch>
            </p:blipFill>
          </mc:Fallback>
        </mc:AlternateContent>
        <p:spPr/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Ellipse 5"/>
          <p:cNvSpPr/>
          <p:nvPr/>
        </p:nvSpPr>
        <p:spPr bwMode="auto">
          <a:xfrm>
            <a:off x="2971800" y="21336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098800" y="1818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2566800" y="4464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1630800" y="4464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7086600" y="21336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Broad-band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endParaRPr lang="fr-FR" dirty="0"/>
          </a:p>
        </p:txBody>
      </p:sp>
      <p:pic>
        <p:nvPicPr>
          <p:cNvPr id="5" name="Espace réservé du contenu 4" descr="DW_layou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259" b="-9259"/>
              <a:stretch>
                <a:fillRect/>
              </a:stretch>
            </p:blipFill>
          </mc:Choice>
          <mc:Fallback>
            <p:blipFill>
              <a:blip r:embed="rId3"/>
              <a:srcRect t="-9259" b="-9259"/>
              <a:stretch>
                <a:fillRect/>
              </a:stretch>
            </p:blipFill>
          </mc:Fallback>
        </mc:AlternateContent>
        <p:spPr>
          <a:xfrm>
            <a:off x="457200" y="990000"/>
            <a:ext cx="8229600" cy="4876800"/>
          </a:xfrm>
          <a:ln>
            <a:solidFill>
              <a:srgbClr val="008000"/>
            </a:solidFill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BA4D9-B896-FB4C-B3F2-3041457DE60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Ellipse 5"/>
          <p:cNvSpPr/>
          <p:nvPr/>
        </p:nvSpPr>
        <p:spPr bwMode="auto">
          <a:xfrm>
            <a:off x="1219200" y="21336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4870800" y="29448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5742000" y="44640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5029200" y="3862800"/>
            <a:ext cx="828000" cy="8280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11826</TotalTime>
  <Words>1026</Words>
  <Application>Microsoft Macintosh PowerPoint</Application>
  <PresentationFormat>Présentation à l'écran (4:3)</PresentationFormat>
  <Paragraphs>181</Paragraphs>
  <Slides>33</Slides>
  <Notes>5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Default Design</vt:lpstr>
      <vt:lpstr>Thème Office</vt:lpstr>
      <vt:lpstr>Diapositive 1</vt:lpstr>
      <vt:lpstr>FGS in brief</vt:lpstr>
      <vt:lpstr>FOV Location </vt:lpstr>
      <vt:lpstr>TFI/NIRISS Optical Design</vt:lpstr>
      <vt:lpstr>Transition plan from TFI to NIRISS</vt:lpstr>
      <vt:lpstr>NIRISS Dual Wheel components</vt:lpstr>
      <vt:lpstr>NIRISS Observing modes </vt:lpstr>
      <vt:lpstr>Broad-band imaging</vt:lpstr>
      <vt:lpstr>Broad-band imaging</vt:lpstr>
      <vt:lpstr>NIRISS broad band sensitivity (10σ, 104 sec)</vt:lpstr>
      <vt:lpstr>Wide-Field Slitless Spectroscopy</vt:lpstr>
      <vt:lpstr>Slit less spectroscopy with two grisms  </vt:lpstr>
      <vt:lpstr>G150 measured efficiency </vt:lpstr>
      <vt:lpstr>NIRISS sensitivity - WFSS</vt:lpstr>
      <vt:lpstr>WFSS HUDF Simulations</vt:lpstr>
      <vt:lpstr>WFSS HUDF Simulations</vt:lpstr>
      <vt:lpstr>Aperture Masking Interferometry</vt:lpstr>
      <vt:lpstr>NIRISS Non Redundant Mask will push JWST’s angular resolution to its limit </vt:lpstr>
      <vt:lpstr>Diapositive 19</vt:lpstr>
      <vt:lpstr>NRM filter set (3)</vt:lpstr>
      <vt:lpstr>Rocky planets in formation</vt:lpstr>
      <vt:lpstr>Single Object Slitless Spectroscopy</vt:lpstr>
      <vt:lpstr>Schematic of Transit and Eclipse Science</vt:lpstr>
      <vt:lpstr>G700XD efficiency</vt:lpstr>
      <vt:lpstr>NIRISS simulation of the transiting super-earth GJ1214b (Credit: David Lafrenière)</vt:lpstr>
      <vt:lpstr>Diapositive 26</vt:lpstr>
      <vt:lpstr>GJ1214b as observed by HST</vt:lpstr>
      <vt:lpstr>With NIRISS (mini-Neptune model)</vt:lpstr>
      <vt:lpstr>With NIRISS (« Water world » model)</vt:lpstr>
      <vt:lpstr>Diapositive 30</vt:lpstr>
      <vt:lpstr>Diapositive 31</vt:lpstr>
      <vt:lpstr>Diapositive 32</vt:lpstr>
      <vt:lpstr>Summary</vt:lpstr>
    </vt:vector>
  </TitlesOfParts>
  <Company>EMS Technologies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Neil Rowlands</dc:creator>
  <cp:lastModifiedBy>René Doyon</cp:lastModifiedBy>
  <cp:revision>233</cp:revision>
  <cp:lastPrinted>2011-10-19T11:13:42Z</cp:lastPrinted>
  <dcterms:created xsi:type="dcterms:W3CDTF">2012-07-13T14:55:08Z</dcterms:created>
  <dcterms:modified xsi:type="dcterms:W3CDTF">2012-07-13T23:12:50Z</dcterms:modified>
</cp:coreProperties>
</file>