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4" r:id="rId4"/>
    <p:sldId id="285" r:id="rId5"/>
    <p:sldId id="271" r:id="rId6"/>
    <p:sldId id="270" r:id="rId7"/>
    <p:sldId id="286" r:id="rId8"/>
    <p:sldId id="273" r:id="rId9"/>
    <p:sldId id="288" r:id="rId10"/>
    <p:sldId id="278" r:id="rId11"/>
    <p:sldId id="287" r:id="rId12"/>
    <p:sldId id="264" r:id="rId13"/>
    <p:sldId id="257" r:id="rId14"/>
    <p:sldId id="283" r:id="rId15"/>
    <p:sldId id="274" r:id="rId16"/>
    <p:sldId id="275" r:id="rId17"/>
    <p:sldId id="263" r:id="rId18"/>
    <p:sldId id="276" r:id="rId19"/>
    <p:sldId id="280" r:id="rId20"/>
    <p:sldId id="279" r:id="rId21"/>
    <p:sldId id="265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C7F9-DD58-4CB4-84E8-4FA71ACCBE8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DA7B-5EE4-4D5C-9756-ABC501B9D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Webb Space Telescope Optical Telescope Element (OTE) Mirror Coatings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Ritva. A. Keski-Kuha, Charles W. Bowers, Manuel A. Quijada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NASA/Goddard Space Flight Center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James B. Heaney, SGT Inc. Greenbelt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Benjamin Gallagher, Ball</a:t>
            </a:r>
            <a:r>
              <a:rPr lang="en-US" sz="1800" baseline="300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Aerospace &amp; Technologies Corp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Andrew McKay Northrop Grumman Aerospace Systems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Ian Stevenson, Quantum Coating Inc.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 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022975" y="214313"/>
            <a:ext cx="2859088" cy="712787"/>
            <a:chOff x="6022975" y="214313"/>
            <a:chExt cx="2859088" cy="712787"/>
          </a:xfrm>
        </p:grpSpPr>
        <p:pic>
          <p:nvPicPr>
            <p:cNvPr id="6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8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pPr algn="ctr"/>
            <a:r>
              <a:rPr lang="en-US" sz="4400" b="0" cap="none" dirty="0" smtClean="0">
                <a:solidFill>
                  <a:prstClr val="black"/>
                </a:solidFill>
              </a:rPr>
              <a:t>Flight Mirrors</a:t>
            </a:r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3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15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Mirror Coating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Mirrors coated in configuration 2 where the actuator assembly is removed to protect the flight actuators from the coating process</a:t>
            </a:r>
          </a:p>
          <a:p>
            <a:pPr lvl="1"/>
            <a:r>
              <a:rPr lang="en-US" dirty="0" smtClean="0"/>
              <a:t>Handling structure used during coating operations</a:t>
            </a:r>
          </a:p>
          <a:p>
            <a:r>
              <a:rPr lang="en-US" dirty="0" smtClean="0"/>
              <a:t>1” diameter Be witness samples demonstrated successful coating on each mirror</a:t>
            </a:r>
          </a:p>
          <a:p>
            <a:r>
              <a:rPr lang="en-US" dirty="0" smtClean="0"/>
              <a:t>11 samples coated with each mirror</a:t>
            </a:r>
          </a:p>
          <a:p>
            <a:pPr lvl="1"/>
            <a:r>
              <a:rPr lang="en-US" dirty="0" smtClean="0"/>
              <a:t>Witness samples located outside mirror clear aperture </a:t>
            </a:r>
          </a:p>
          <a:p>
            <a:pPr lvl="1"/>
            <a:r>
              <a:rPr lang="en-US" dirty="0" smtClean="0"/>
              <a:t>6 witness samples tested at QCI to demonstrate coating performance </a:t>
            </a:r>
          </a:p>
          <a:p>
            <a:pPr lvl="2"/>
            <a:r>
              <a:rPr lang="en-US" dirty="0" smtClean="0"/>
              <a:t>Reflectance measured after cryogenic temperature cycling and humidity exposure </a:t>
            </a:r>
            <a:endParaRPr lang="en-US" dirty="0" smtClean="0"/>
          </a:p>
          <a:p>
            <a:pPr lvl="1"/>
            <a:r>
              <a:rPr lang="en-US" dirty="0" smtClean="0"/>
              <a:t>5 installed in the shipping container with the mirrors</a:t>
            </a:r>
          </a:p>
          <a:p>
            <a:pPr lvl="2"/>
            <a:r>
              <a:rPr lang="en-US" dirty="0" smtClean="0"/>
              <a:t>2 stored in a dry box at Ball</a:t>
            </a:r>
          </a:p>
          <a:p>
            <a:pPr lvl="2"/>
            <a:r>
              <a:rPr lang="en-US" dirty="0" smtClean="0"/>
              <a:t>3 witnessed integration and test operations including cryogenic testing at XRCF</a:t>
            </a:r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6" name="Picture 5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8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209800"/>
            <a:ext cx="203899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949440" cy="822960"/>
          </a:xfrm>
        </p:spPr>
        <p:txBody>
          <a:bodyPr/>
          <a:lstStyle/>
          <a:p>
            <a:r>
              <a:rPr lang="en-US" dirty="0" smtClean="0"/>
              <a:t>Tertiary Mirror</a:t>
            </a:r>
            <a:endParaRPr lang="en-US" dirty="0"/>
          </a:p>
        </p:txBody>
      </p:sp>
      <p:pic>
        <p:nvPicPr>
          <p:cNvPr id="21508" name="Picture 4" descr="http://www.jwst.nasa.gov/images2/terti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0285" cy="4754880"/>
          </a:xfrm>
          <a:prstGeom prst="rect">
            <a:avLst/>
          </a:prstGeom>
          <a:noFill/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557784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Engineering Development</a:t>
            </a:r>
            <a:br>
              <a:rPr lang="en-US" sz="3200" dirty="0" smtClean="0"/>
            </a:br>
            <a:r>
              <a:rPr lang="en-US" sz="3200" dirty="0" smtClean="0"/>
              <a:t> Unit (EDU) primary mirror segment </a:t>
            </a:r>
            <a:endParaRPr lang="en-US" sz="3200" dirty="0"/>
          </a:p>
        </p:txBody>
      </p:sp>
      <p:pic>
        <p:nvPicPr>
          <p:cNvPr id="1026" name="Picture 2" descr="http://www.jwst.nasa.gov/images2/mirror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17729" cy="4480560"/>
          </a:xfrm>
          <a:prstGeom prst="rect">
            <a:avLst/>
          </a:prstGeom>
          <a:noFill/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133600" y="6172200"/>
            <a:ext cx="482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Coated in gold by Quantum Coating Incorporated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Primary Mirror Segment </a:t>
            </a:r>
            <a:br>
              <a:rPr lang="en-US" sz="3600" dirty="0" smtClean="0"/>
            </a:br>
            <a:r>
              <a:rPr lang="en-US" sz="3600" dirty="0" smtClean="0"/>
              <a:t>Assembly A5</a:t>
            </a:r>
            <a:endParaRPr lang="en-US" sz="36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8200" y="1295400"/>
            <a:ext cx="7374351" cy="5029200"/>
            <a:chOff x="598488" y="1039548"/>
            <a:chExt cx="7910512" cy="5394854"/>
          </a:xfrm>
        </p:grpSpPr>
        <p:pic>
          <p:nvPicPr>
            <p:cNvPr id="3" name="Picture 2" descr="\\aerobus3\Users6$\bbgallag\My Documents\JWST\Coating Specification\QCI\Segments\A5\A5 Pictures\IMG_102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488" y="1040077"/>
              <a:ext cx="3878262" cy="2585508"/>
            </a:xfrm>
            <a:prstGeom prst="rect">
              <a:avLst/>
            </a:prstGeom>
            <a:noFill/>
          </p:spPr>
        </p:pic>
        <p:pic>
          <p:nvPicPr>
            <p:cNvPr id="4" name="Picture 3" descr="\\aerobus3\Users6$\bbgallag\My Documents\JWST\Coating Specification\QCI\Segments\A5\A5 Pictures\IMG_10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9150" y="1039548"/>
              <a:ext cx="3879850" cy="2586567"/>
            </a:xfrm>
            <a:prstGeom prst="rect">
              <a:avLst/>
            </a:prstGeom>
            <a:noFill/>
          </p:spPr>
        </p:pic>
        <p:pic>
          <p:nvPicPr>
            <p:cNvPr id="5" name="Picture 5" descr="\\aerobus3\Users6$\bbgallag\My Documents\JWST\Coating Specification\QCI\Segments\A5\A5 Pictures\IMG_1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488" y="3848365"/>
              <a:ext cx="3878262" cy="2585508"/>
            </a:xfrm>
            <a:prstGeom prst="rect">
              <a:avLst/>
            </a:prstGeom>
            <a:noFill/>
          </p:spPr>
        </p:pic>
        <p:pic>
          <p:nvPicPr>
            <p:cNvPr id="6" name="Picture 4" descr="\\aerobus3\Users6$\bbgallag\My Documents\JWST\Coating Specification\QCI\Segments\A5\A5 Pictures\IMG_105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9150" y="3847835"/>
              <a:ext cx="3879850" cy="2586567"/>
            </a:xfrm>
            <a:prstGeom prst="rect">
              <a:avLst/>
            </a:prstGeom>
            <a:noFill/>
          </p:spPr>
        </p:pic>
      </p:grpSp>
      <p:pic>
        <p:nvPicPr>
          <p:cNvPr id="8" name="Picture 27" descr="jwst_circle_desig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0" name="Picture 9" descr="noc_logo__blu3142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 descr="NASA_BallTran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" name="Picture 12" descr="Exelis_c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7512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Mirror Segment Assembly B6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01" y="2057400"/>
            <a:ext cx="8531781" cy="2834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257800"/>
            <a:ext cx="681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PMSA B6 in the coating fixture and being readied for shipment to BATC.</a:t>
            </a:r>
            <a:endParaRPr lang="en-US" dirty="0"/>
          </a:p>
        </p:txBody>
      </p:sp>
      <p:pic>
        <p:nvPicPr>
          <p:cNvPr id="5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4" name="Picture 13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" name="Picture 16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035040" cy="1005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Primary Mirror Segment Assembly C3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54470" cy="4846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943600"/>
            <a:ext cx="7883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PMSA C3 in the coating fixture with the mask on, the mask removed (top pictures)</a:t>
            </a:r>
          </a:p>
          <a:p>
            <a:r>
              <a:rPr lang="en-US" dirty="0" smtClean="0"/>
              <a:t> and being readied for shipment to BATC.</a:t>
            </a:r>
          </a:p>
          <a:p>
            <a:endParaRPr lang="en-US" dirty="0"/>
          </a:p>
        </p:txBody>
      </p:sp>
      <p:pic>
        <p:nvPicPr>
          <p:cNvPr id="5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3" name="Picture 12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15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5120" cy="822960"/>
          </a:xfrm>
        </p:spPr>
        <p:txBody>
          <a:bodyPr/>
          <a:lstStyle/>
          <a:p>
            <a:r>
              <a:rPr lang="en-US" dirty="0" smtClean="0"/>
              <a:t>Secondary Mirror</a:t>
            </a:r>
            <a:endParaRPr lang="en-US" dirty="0"/>
          </a:p>
        </p:txBody>
      </p:sp>
      <p:pic>
        <p:nvPicPr>
          <p:cNvPr id="2051" name="Picture 3" descr="http://www.jwst.nasa.gov/images3/new3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0386" cy="5029200"/>
          </a:xfrm>
          <a:prstGeom prst="rect">
            <a:avLst/>
          </a:prstGeom>
          <a:noFill/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648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PMSA A1 Reflectance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2286000"/>
          <a:ext cx="8240203" cy="2103122"/>
        </p:xfrm>
        <a:graphic>
          <a:graphicData uri="http://schemas.openxmlformats.org/drawingml/2006/table">
            <a:tbl>
              <a:tblPr/>
              <a:tblGrid>
                <a:gridCol w="2581694"/>
                <a:gridCol w="2917670"/>
                <a:gridCol w="2740839"/>
              </a:tblGrid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Wavelength (µm)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Reflectance  Requirement(%)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Measured Reflectance (%)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94.1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96.0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96.3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97.3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97.4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98.0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2.0 -20.0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98.5 – 98.8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20.1 – 27.0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99.08 – 99.42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27.1 – 29.0 (Goal)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99.16 – 99.35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097" marR="106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8368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PMSA A1 Run Reflectance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958815" cy="292608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2926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606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BATC I&amp;T Sample compared to 6 QCI Acceptance Samples.</a:t>
            </a:r>
            <a:endParaRPr lang="en-US" dirty="0"/>
          </a:p>
        </p:txBody>
      </p:sp>
      <p:pic>
        <p:nvPicPr>
          <p:cNvPr id="6" name="Picture 27" descr="jwst_circle_desig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4" name="Picture 13" descr="noc_logo__blu314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NASA_BallTra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" name="Picture 16" descr="Exelis_c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Coating Qualification Program</a:t>
            </a:r>
          </a:p>
          <a:p>
            <a:r>
              <a:rPr lang="en-US" dirty="0" smtClean="0"/>
              <a:t>Flight Mirror Results</a:t>
            </a:r>
          </a:p>
          <a:p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76072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Reflectivity of the JWST Mirrors and the Throughput of the Telescope.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528865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12648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JWST Telescope Mirrors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57194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3" name="Picture 12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15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Completion of  coating the mirrors was a major milestone in the development of JWST </a:t>
            </a:r>
            <a:r>
              <a:rPr lang="en-US" dirty="0" smtClean="0"/>
              <a:t> Optical Telescope Element. </a:t>
            </a:r>
            <a:endParaRPr lang="en-US" dirty="0" smtClean="0"/>
          </a:p>
          <a:p>
            <a:r>
              <a:rPr lang="en-US" dirty="0" smtClean="0"/>
              <a:t>The coating program was completed on schedule with excellent results. </a:t>
            </a:r>
          </a:p>
          <a:p>
            <a:r>
              <a:rPr lang="en-US" dirty="0" smtClean="0"/>
              <a:t>The large size of the JWST telescope primary mirror segments was a major challenge that was overcome successfully. </a:t>
            </a:r>
          </a:p>
          <a:p>
            <a:r>
              <a:rPr lang="en-US" dirty="0" smtClean="0"/>
              <a:t>The extensive coating development program over a two year period before coating was key to the successful program. </a:t>
            </a:r>
          </a:p>
          <a:p>
            <a:r>
              <a:rPr lang="en-US" dirty="0" smtClean="0"/>
              <a:t>Success ensures the scientific discovery potential of James Webb Space Telescope.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1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wst.nasa.gov/images3/allmirro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10200" cy="36576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4953000"/>
          <a:ext cx="5398615" cy="1645920"/>
        </p:xfrm>
        <a:graphic>
          <a:graphicData uri="http://schemas.openxmlformats.org/drawingml/2006/table">
            <a:tbl>
              <a:tblPr/>
              <a:tblGrid>
                <a:gridCol w="1806795"/>
                <a:gridCol w="1959175"/>
                <a:gridCol w="1632645"/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Mirror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Size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Figure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Primary Mirror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6.5 m aperture f/1.2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Elliptical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    PM Segments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    1.52 m point to point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Secondary Mirror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0.738 m diameter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Hyperbolic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Tertiary Mirror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0. 513 m x 0.709 m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Elliptical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Fine Steering Mirror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Calibri"/>
                          <a:cs typeface="Times New Roman"/>
                        </a:rPr>
                        <a:t>0.17 m diameter</a:t>
                      </a:r>
                      <a:endParaRPr lang="en-US" sz="1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Flat</a:t>
                      </a:r>
                      <a:endParaRPr lang="en-US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8" marR="6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JWST Optical Telescope Element</a:t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 (OTE) Mirrors</a:t>
            </a:r>
            <a:endParaRPr lang="en-US" sz="3200" dirty="0">
              <a:latin typeface="+mj-lt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9" name="Picture 12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" name="Picture 11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5257800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reflectivity over the JWST spectral range (800 nm – 29 µm) to maximize the throughput of the telescope</a:t>
            </a:r>
          </a:p>
          <a:p>
            <a:r>
              <a:rPr lang="en-US" sz="2400" dirty="0" smtClean="0"/>
              <a:t>Low stress</a:t>
            </a:r>
          </a:p>
          <a:p>
            <a:r>
              <a:rPr lang="en-US" sz="2400" dirty="0" smtClean="0"/>
              <a:t>Compatible with substrate material </a:t>
            </a:r>
          </a:p>
          <a:p>
            <a:r>
              <a:rPr lang="en-US" sz="2400" dirty="0" smtClean="0"/>
              <a:t>Survive environmental conditions on the ground and cryogenic operating environment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6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8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38800" y="1981200"/>
          <a:ext cx="3276600" cy="2377440"/>
        </p:xfrm>
        <a:graphic>
          <a:graphicData uri="http://schemas.openxmlformats.org/drawingml/2006/table">
            <a:tbl>
              <a:tblPr/>
              <a:tblGrid>
                <a:gridCol w="1567500"/>
                <a:gridCol w="1709100"/>
              </a:tblGrid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Calibri"/>
                          <a:cs typeface="Times New Roman"/>
                        </a:rPr>
                        <a:t>Wavelength (µm)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Calibri"/>
                          <a:cs typeface="Times New Roman"/>
                        </a:rPr>
                        <a:t>Reflectance  Requirements (%)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Calibri"/>
                          <a:cs typeface="Times New Roman"/>
                        </a:rPr>
                        <a:t>≥   94.1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Calibri"/>
                          <a:cs typeface="Times New Roman"/>
                        </a:rPr>
                        <a:t>≥   96.3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≥   97.4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2.0 -20.0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20.1 – 27.0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Calibri"/>
                          <a:cs typeface="Times New Roman"/>
                        </a:rPr>
                        <a:t>27.1 – 29.0 (Goal)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Calibri"/>
                          <a:cs typeface="Times New Roman"/>
                        </a:rPr>
                        <a:t>≥   97.9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87" marR="5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5486400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5120" cy="7315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Coating Qualification Program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Protected gold was selected as the optical coating  for JWST </a:t>
            </a:r>
            <a:r>
              <a:rPr lang="en-US" dirty="0" smtClean="0"/>
              <a:t>OTE</a:t>
            </a:r>
          </a:p>
          <a:p>
            <a:r>
              <a:rPr lang="en-US" dirty="0" smtClean="0"/>
              <a:t>Coating specifications were developed by Ball Aerospace</a:t>
            </a:r>
          </a:p>
          <a:p>
            <a:r>
              <a:rPr lang="en-US" dirty="0" smtClean="0"/>
              <a:t>Quantum Coating Inc. developed and applied the coatings</a:t>
            </a:r>
          </a:p>
          <a:p>
            <a:pPr lvl="1"/>
            <a:r>
              <a:rPr lang="en-US" dirty="0" smtClean="0"/>
              <a:t>Designed and built a new facility to coat the JWST Telescope mirrors </a:t>
            </a:r>
            <a:endParaRPr lang="en-US" dirty="0" smtClean="0"/>
          </a:p>
          <a:p>
            <a:r>
              <a:rPr lang="en-US" dirty="0" smtClean="0"/>
              <a:t>Coating qualified for:</a:t>
            </a:r>
          </a:p>
          <a:p>
            <a:pPr lvl="1"/>
            <a:r>
              <a:rPr lang="en-US" dirty="0" smtClean="0"/>
              <a:t>Reflectance</a:t>
            </a:r>
            <a:endParaRPr lang="en-US" dirty="0" smtClean="0"/>
          </a:p>
          <a:p>
            <a:pPr lvl="1"/>
            <a:r>
              <a:rPr lang="en-US" dirty="0" smtClean="0"/>
              <a:t>Thickness uniformity </a:t>
            </a:r>
          </a:p>
          <a:p>
            <a:pPr lvl="1"/>
            <a:r>
              <a:rPr lang="en-US" dirty="0" smtClean="0"/>
              <a:t>Run to run thickness variation</a:t>
            </a:r>
          </a:p>
          <a:p>
            <a:pPr lvl="1"/>
            <a:r>
              <a:rPr lang="en-US" dirty="0" smtClean="0"/>
              <a:t>Micro roughness</a:t>
            </a:r>
          </a:p>
          <a:p>
            <a:pPr lvl="1"/>
            <a:r>
              <a:rPr lang="en-US" dirty="0" smtClean="0"/>
              <a:t>Durability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Maintainability </a:t>
            </a:r>
          </a:p>
          <a:p>
            <a:pPr lvl="1"/>
            <a:r>
              <a:rPr lang="en-US" dirty="0" smtClean="0"/>
              <a:t>Coating stress</a:t>
            </a:r>
          </a:p>
          <a:p>
            <a:pPr lvl="1"/>
            <a:r>
              <a:rPr lang="en-US" dirty="0" smtClean="0"/>
              <a:t>Scratch/dig </a:t>
            </a:r>
          </a:p>
          <a:p>
            <a:pPr lvl="1"/>
            <a:r>
              <a:rPr lang="en-US" dirty="0" smtClean="0"/>
              <a:t>Pinholes</a:t>
            </a:r>
          </a:p>
          <a:p>
            <a:pPr lvl="1"/>
            <a:r>
              <a:rPr lang="en-US" dirty="0" smtClean="0"/>
              <a:t>Operational and storage life</a:t>
            </a:r>
          </a:p>
          <a:p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75120" cy="1005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Cryogenic Temperature  Reflectance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474" y="990600"/>
            <a:ext cx="6542526" cy="4754880"/>
          </a:xfrm>
          <a:prstGeom prst="rect">
            <a:avLst/>
          </a:prstGeom>
          <a:noFill/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2" name="Picture 12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14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895600" y="5486400"/>
            <a:ext cx="588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Coating Reflectance at Temperatures from 300K to 35K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676400"/>
            <a:ext cx="22093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change in </a:t>
            </a:r>
            <a:endParaRPr lang="en-US" sz="2400" dirty="0" smtClean="0"/>
          </a:p>
          <a:p>
            <a:r>
              <a:rPr lang="en-US" sz="2400" dirty="0" smtClean="0"/>
              <a:t>reflectivity </a:t>
            </a:r>
            <a:r>
              <a:rPr lang="en-US" sz="2400" dirty="0" smtClean="0"/>
              <a:t>over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JWST OTE </a:t>
            </a:r>
            <a:endParaRPr lang="en-US" sz="2400" dirty="0" smtClean="0"/>
          </a:p>
          <a:p>
            <a:r>
              <a:rPr lang="en-US" sz="2400" dirty="0" smtClean="0"/>
              <a:t>wavelength and</a:t>
            </a:r>
          </a:p>
          <a:p>
            <a:r>
              <a:rPr lang="en-US" sz="2400" dirty="0" smtClean="0"/>
              <a:t>temperature </a:t>
            </a:r>
          </a:p>
          <a:p>
            <a:r>
              <a:rPr lang="en-US" sz="2400" dirty="0" smtClean="0"/>
              <a:t>range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 of the irradiation exposure test  was to measure change in reflectivity as a function of exposure to a simulated L2 </a:t>
            </a:r>
            <a:r>
              <a:rPr lang="en-US" sz="2800" dirty="0" smtClean="0"/>
              <a:t>orbital electron and proton </a:t>
            </a:r>
            <a:r>
              <a:rPr lang="en-US" sz="2800" dirty="0" smtClean="0"/>
              <a:t>environment</a:t>
            </a:r>
          </a:p>
          <a:p>
            <a:r>
              <a:rPr lang="en-US" sz="2800" dirty="0" smtClean="0"/>
              <a:t>4 samples coated during the coating qualification program were tested at GSFC Solar Wind Facility</a:t>
            </a:r>
          </a:p>
          <a:p>
            <a:r>
              <a:rPr lang="en-US" sz="2800" dirty="0" smtClean="0"/>
              <a:t>Beam energies: 3 </a:t>
            </a:r>
            <a:r>
              <a:rPr lang="en-US" sz="2800" dirty="0" err="1" smtClean="0"/>
              <a:t>keV</a:t>
            </a:r>
            <a:r>
              <a:rPr lang="en-US" sz="2800" dirty="0" smtClean="0"/>
              <a:t> electrons, 10 </a:t>
            </a:r>
            <a:r>
              <a:rPr lang="en-US" sz="2800" dirty="0" err="1" smtClean="0"/>
              <a:t>keV</a:t>
            </a:r>
            <a:r>
              <a:rPr lang="en-US" sz="2800" dirty="0" smtClean="0"/>
              <a:t> protons</a:t>
            </a:r>
          </a:p>
          <a:p>
            <a:r>
              <a:rPr lang="en-US" sz="2800" dirty="0" smtClean="0"/>
              <a:t>Reflectance measurements made in-situ before, during and after the radiation exposure</a:t>
            </a:r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6" name="Picture 12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8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2320" cy="822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Reflectance of QCI sample G4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889174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13" name="Picture 12" descr="noc_logo__blu314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NASA_BallTra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15" descr="Exelis_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95002" y="5867400"/>
            <a:ext cx="770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Exposed to 2.98E15 protons/cm</a:t>
            </a:r>
            <a:r>
              <a:rPr lang="en-US" baseline="30000" dirty="0" smtClean="0"/>
              <a:t>2</a:t>
            </a:r>
            <a:r>
              <a:rPr lang="en-US" dirty="0" smtClean="0"/>
              <a:t> at 3keV plus 8.05E14 electrons/cm</a:t>
            </a:r>
            <a:r>
              <a:rPr lang="en-US" baseline="30000" dirty="0" smtClean="0"/>
              <a:t>2 </a:t>
            </a:r>
            <a:r>
              <a:rPr lang="en-US" dirty="0" smtClean="0"/>
              <a:t>at 10keV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5486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Key Non Reflectance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Coating reflectance and uniformity measured on witness samples distributed across the clear aperture using mirror surrogates met requirements</a:t>
            </a:r>
          </a:p>
          <a:p>
            <a:r>
              <a:rPr lang="en-US" dirty="0" smtClean="0"/>
              <a:t>Surface </a:t>
            </a:r>
            <a:r>
              <a:rPr lang="en-US" dirty="0" smtClean="0"/>
              <a:t>roughness change less was than </a:t>
            </a:r>
            <a:r>
              <a:rPr lang="en-US" dirty="0" smtClean="0"/>
              <a:t>noise in the </a:t>
            </a:r>
            <a:r>
              <a:rPr lang="en-US" dirty="0" smtClean="0"/>
              <a:t>measurement</a:t>
            </a:r>
          </a:p>
          <a:p>
            <a:r>
              <a:rPr lang="en-US" dirty="0" smtClean="0"/>
              <a:t>Coating met the 10 </a:t>
            </a:r>
            <a:r>
              <a:rPr lang="en-US" dirty="0" err="1" smtClean="0"/>
              <a:t>ksi</a:t>
            </a:r>
            <a:r>
              <a:rPr lang="en-US" dirty="0" smtClean="0"/>
              <a:t> stress requirement. Verified on 2” diameter glass samples and 8” diameter Be sample at ambient and </a:t>
            </a:r>
            <a:r>
              <a:rPr lang="en-US" dirty="0" err="1" smtClean="0"/>
              <a:t>cryo</a:t>
            </a:r>
            <a:r>
              <a:rPr lang="en-US" dirty="0" smtClean="0"/>
              <a:t> respectively</a:t>
            </a:r>
          </a:p>
          <a:p>
            <a:r>
              <a:rPr lang="en-US" dirty="0" smtClean="0"/>
              <a:t>Humidity exposure, hardness and adhesion met MIL 13830B </a:t>
            </a:r>
          </a:p>
          <a:p>
            <a:r>
              <a:rPr lang="en-US" dirty="0" smtClean="0"/>
              <a:t>10 year operational lifetime</a:t>
            </a:r>
          </a:p>
          <a:p>
            <a:pPr lvl="1"/>
            <a:r>
              <a:rPr lang="en-US" dirty="0" smtClean="0"/>
              <a:t>Accelerated life tests: </a:t>
            </a:r>
            <a:r>
              <a:rPr lang="en-US" dirty="0" err="1" smtClean="0"/>
              <a:t>cryo</a:t>
            </a:r>
            <a:r>
              <a:rPr lang="en-US" dirty="0" smtClean="0"/>
              <a:t> cycling and  24 hour humidity exposure</a:t>
            </a:r>
          </a:p>
          <a:p>
            <a:pPr lvl="1"/>
            <a:r>
              <a:rPr lang="en-US" dirty="0" smtClean="0"/>
              <a:t>Space flight heritage of protected gold coating:  Cassini CIRS instrument primary mirror coated in 1996</a:t>
            </a:r>
          </a:p>
          <a:p>
            <a:pPr lvl="2"/>
            <a:r>
              <a:rPr lang="en-US" dirty="0" smtClean="0"/>
              <a:t>Re-measured a witness sample. Reflectance had not degraded in 12 years between measurements</a:t>
            </a:r>
          </a:p>
          <a:p>
            <a:pPr lvl="1"/>
            <a:r>
              <a:rPr lang="en-US" dirty="0" smtClean="0"/>
              <a:t>Inspection of SBMD mirror coated in 2001: the mirror does not show any degradation</a:t>
            </a:r>
          </a:p>
          <a:p>
            <a:endParaRPr lang="en-US" dirty="0"/>
          </a:p>
        </p:txBody>
      </p:sp>
      <p:pic>
        <p:nvPicPr>
          <p:cNvPr id="4" name="Picture 27" descr="jwst_circle_desig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00800" y="228600"/>
            <a:ext cx="2567450" cy="640080"/>
            <a:chOff x="6022975" y="214313"/>
            <a:chExt cx="2859088" cy="712787"/>
          </a:xfrm>
        </p:grpSpPr>
        <p:pic>
          <p:nvPicPr>
            <p:cNvPr id="6" name="Picture 5" descr="noc_logo__blu314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28600"/>
              <a:ext cx="2100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NASA_BallTra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22975" y="214313"/>
              <a:ext cx="6985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609600"/>
              <a:ext cx="376238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8" descr="Exelis_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609600"/>
              <a:ext cx="887412" cy="172950"/>
            </a:xfrm>
            <a:prstGeom prst="rect">
              <a:avLst/>
            </a:prstGeom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58175" y="623888"/>
              <a:ext cx="60325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822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James Webb Space Telescope Optical Telescope Element (OTE) Mirror Coatings  </vt:lpstr>
      <vt:lpstr>Outline</vt:lpstr>
      <vt:lpstr>Slide 3</vt:lpstr>
      <vt:lpstr>Key Requirements</vt:lpstr>
      <vt:lpstr>Coating Qualification Program</vt:lpstr>
      <vt:lpstr>Cryogenic Temperature  Reflectance</vt:lpstr>
      <vt:lpstr>Radiation Exposure</vt:lpstr>
      <vt:lpstr>Reflectance of QCI sample G4</vt:lpstr>
      <vt:lpstr>Key Non Reflectance Requirements</vt:lpstr>
      <vt:lpstr>Flight Mirrors</vt:lpstr>
      <vt:lpstr>Flight Mirror Coating Program</vt:lpstr>
      <vt:lpstr>Tertiary Mirror</vt:lpstr>
      <vt:lpstr>The Engineering Development  Unit (EDU) primary mirror segment </vt:lpstr>
      <vt:lpstr>Primary Mirror Segment  Assembly A5</vt:lpstr>
      <vt:lpstr>Primary Mirror Segment Assembly B6</vt:lpstr>
      <vt:lpstr>Primary Mirror Segment Assembly C3</vt:lpstr>
      <vt:lpstr>Secondary Mirror</vt:lpstr>
      <vt:lpstr>PMSA A1 Reflectance Results</vt:lpstr>
      <vt:lpstr>PMSA A1 Run Reflectance   </vt:lpstr>
      <vt:lpstr>Reflectivity of the JWST Mirrors and the Throughput of the Telescope. </vt:lpstr>
      <vt:lpstr>JWST Telescope Mirrors</vt:lpstr>
      <vt:lpstr>Summary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rkeskikuha</dc:creator>
  <cp:lastModifiedBy>rkeskikuha</cp:lastModifiedBy>
  <cp:revision>60</cp:revision>
  <dcterms:created xsi:type="dcterms:W3CDTF">2012-04-26T18:54:12Z</dcterms:created>
  <dcterms:modified xsi:type="dcterms:W3CDTF">2012-07-06T08:19:33Z</dcterms:modified>
</cp:coreProperties>
</file>